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67"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Roboto"/>
      <p:regular r:id="rId68"/>
      <p:bold r:id="rId69"/>
      <p:italic r:id="rId70"/>
      <p:boldItalic r:id="rId71"/>
    </p:embeddedFont>
    <p:embeddedFont>
      <p:font typeface="Hanken Grotesk"/>
      <p:regular r:id="rId72"/>
      <p:bold r:id="rId73"/>
      <p:italic r:id="rId74"/>
      <p:boldItalic r:id="rId75"/>
    </p:embeddedFont>
    <p:embeddedFont>
      <p:font typeface="Lato"/>
      <p:regular r:id="rId76"/>
      <p:bold r:id="rId77"/>
      <p:italic r:id="rId78"/>
      <p:boldItalic r:id="rId79"/>
    </p:embeddedFont>
    <p:embeddedFont>
      <p:font typeface="Bebas Neue"/>
      <p:regular r:id="rId80"/>
    </p:embeddedFont>
    <p:embeddedFont>
      <p:font typeface="Tahoma"/>
      <p:regular r:id="rId81"/>
      <p:bold r:id="rId82"/>
    </p:embeddedFont>
    <p:embeddedFont>
      <p:font typeface="Poppins SemiBold"/>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7" roundtripDataSignature="AMtx7mj80lBamVsdlk4z9xsdrOVNr05c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PoppinsSemiBold-bold.fntdata"/><Relationship Id="rId83" Type="http://schemas.openxmlformats.org/officeDocument/2006/relationships/font" Target="fonts/PoppinsSemiBold-regular.fntdata"/><Relationship Id="rId42" Type="http://schemas.openxmlformats.org/officeDocument/2006/relationships/slide" Target="slides/slide34.xml"/><Relationship Id="rId86" Type="http://schemas.openxmlformats.org/officeDocument/2006/relationships/font" Target="fonts/PoppinsSemiBold-boldItalic.fntdata"/><Relationship Id="rId41" Type="http://schemas.openxmlformats.org/officeDocument/2006/relationships/slide" Target="slides/slide33.xml"/><Relationship Id="rId85" Type="http://schemas.openxmlformats.org/officeDocument/2006/relationships/font" Target="fonts/PoppinsSemiBold-italic.fntdata"/><Relationship Id="rId44" Type="http://schemas.openxmlformats.org/officeDocument/2006/relationships/slide" Target="slides/slide36.xml"/><Relationship Id="rId43" Type="http://schemas.openxmlformats.org/officeDocument/2006/relationships/slide" Target="slides/slide35.xml"/><Relationship Id="rId87" Type="http://customschemas.google.com/relationships/presentationmetadata" Target="meta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BebasNeue-regular.fntdata"/><Relationship Id="rId82" Type="http://schemas.openxmlformats.org/officeDocument/2006/relationships/font" Target="fonts/Tahoma-bold.fntdata"/><Relationship Id="rId81" Type="http://schemas.openxmlformats.org/officeDocument/2006/relationships/font" Target="fonts/Tahom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HankenGrotesk-bold.fntdata"/><Relationship Id="rId72" Type="http://schemas.openxmlformats.org/officeDocument/2006/relationships/font" Target="fonts/HankenGrotesk-regular.fntdata"/><Relationship Id="rId31" Type="http://schemas.openxmlformats.org/officeDocument/2006/relationships/slide" Target="slides/slide23.xml"/><Relationship Id="rId75" Type="http://schemas.openxmlformats.org/officeDocument/2006/relationships/font" Target="fonts/HankenGrotesk-boldItalic.fntdata"/><Relationship Id="rId30" Type="http://schemas.openxmlformats.org/officeDocument/2006/relationships/slide" Target="slides/slide22.xml"/><Relationship Id="rId74" Type="http://schemas.openxmlformats.org/officeDocument/2006/relationships/font" Target="fonts/HankenGrotesk-italic.fntdata"/><Relationship Id="rId33" Type="http://schemas.openxmlformats.org/officeDocument/2006/relationships/slide" Target="slides/slide25.xml"/><Relationship Id="rId77" Type="http://schemas.openxmlformats.org/officeDocument/2006/relationships/font" Target="fonts/Lato-bold.fntdata"/><Relationship Id="rId32" Type="http://schemas.openxmlformats.org/officeDocument/2006/relationships/slide" Target="slides/slide24.xml"/><Relationship Id="rId76" Type="http://schemas.openxmlformats.org/officeDocument/2006/relationships/font" Target="fonts/Lato-regular.fntdata"/><Relationship Id="rId35" Type="http://schemas.openxmlformats.org/officeDocument/2006/relationships/slide" Target="slides/slide27.xml"/><Relationship Id="rId79" Type="http://schemas.openxmlformats.org/officeDocument/2006/relationships/font" Target="fonts/Lato-boldItalic.fntdata"/><Relationship Id="rId34" Type="http://schemas.openxmlformats.org/officeDocument/2006/relationships/slide" Target="slides/slide26.xml"/><Relationship Id="rId78" Type="http://schemas.openxmlformats.org/officeDocument/2006/relationships/font" Target="fonts/Lato-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3a48f99fe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5" name="Google Shape;215;g333a48f99fe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latin typeface="Lato"/>
                <a:ea typeface="Lato"/>
                <a:cs typeface="Lato"/>
                <a:sym typeface="Lato"/>
              </a:rPr>
              <a:t>MyProgram.java merupakan file java yang kita buat, kemudian kita compile menjadi .class hasilnya MyProgram.class. Sementara itu file “MyProgram.java” tidak hilang, jadi terdapat 2 file dengan nama yang sama tetapi extensionnya berbeda yaitu MyProgram.java dan MyProgram.class</a:t>
            </a:r>
            <a:endParaRPr>
              <a:latin typeface="Lato"/>
              <a:ea typeface="Lato"/>
              <a:cs typeface="Lato"/>
              <a:sym typeface="Lato"/>
            </a:endParaRPr>
          </a:p>
          <a:p>
            <a:pPr indent="0" lvl="0" marL="158750" rtl="0" algn="l">
              <a:lnSpc>
                <a:spcPct val="100000"/>
              </a:lnSpc>
              <a:spcBef>
                <a:spcPts val="0"/>
              </a:spcBef>
              <a:spcAft>
                <a:spcPts val="0"/>
              </a:spcAft>
              <a:buSzPts val="1100"/>
              <a:buNone/>
            </a:pPr>
            <a:r>
              <a:t/>
            </a:r>
            <a:endParaRPr>
              <a:latin typeface="Lato"/>
              <a:ea typeface="Lato"/>
              <a:cs typeface="Lato"/>
              <a:sym typeface="Lato"/>
            </a:endParaRPr>
          </a:p>
          <a:p>
            <a:pPr indent="0" lvl="0" marL="158750" rtl="0" algn="l">
              <a:lnSpc>
                <a:spcPct val="100000"/>
              </a:lnSpc>
              <a:spcBef>
                <a:spcPts val="0"/>
              </a:spcBef>
              <a:spcAft>
                <a:spcPts val="0"/>
              </a:spcAft>
              <a:buSzPts val="1100"/>
              <a:buNone/>
            </a:pPr>
            <a:r>
              <a:rPr lang="en-US">
                <a:latin typeface="Lato"/>
                <a:ea typeface="Lato"/>
                <a:cs typeface="Lato"/>
                <a:sym typeface="Lato"/>
              </a:rPr>
              <a:t>Lalu agar file.class ini bisa dijalankan maka harus melalui JVM agar bisa ditampilkan di monitor.</a:t>
            </a:r>
            <a:endParaRPr>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04" name="Google Shape;3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Lato"/>
              <a:buNone/>
            </a:pPr>
            <a:r>
              <a:rPr lang="en-US">
                <a:latin typeface="Lato"/>
                <a:ea typeface="Lato"/>
                <a:cs typeface="Lato"/>
                <a:sym typeface="Lato"/>
              </a:rPr>
              <a:t>Perlu diingat kembali bahwa android studio akan berjalan dengan normal jika computer yang digunakan cukup memadai, yaitu computer dengan spesifikasi ram minimal 3 GB dengan Processor minimal intel i3 / AMD A4, dibawah spesifikasi tersebut maka android studio tidak akan berjalan dengan normal.</a:t>
            </a:r>
            <a:endParaRPr>
              <a:latin typeface="Lato"/>
              <a:ea typeface="Lato"/>
              <a:cs typeface="Lato"/>
              <a:sym typeface="Lato"/>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39" name="Google Shape;33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Jika kita belum pernah membuat sebuah project maka kita bias memilih menu “Start a new Android Studio Project” yang ada di kotak merah</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49" name="Google Shape;34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latin typeface="Lato"/>
                <a:ea typeface="Lato"/>
                <a:cs typeface="Lato"/>
                <a:sym typeface="Lato"/>
              </a:rPr>
              <a:t>Ada beberapa contoh template, yang simple untuk mendevelop yaitu template “EMPTY ACTIVITY” karena menunya belum ada, kita bisa menambahkan secara mandiri</a:t>
            </a:r>
            <a:endParaRPr>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59" name="Google Shape;35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Dalam tampilan ini jika kita masih pemula maka pada bagian “Package name dibiarkas secara default”</a:t>
            </a:r>
            <a:endParaRPr/>
          </a:p>
          <a:p>
            <a:pPr indent="0" lvl="0" marL="0" rtl="0" algn="l">
              <a:lnSpc>
                <a:spcPct val="100000"/>
              </a:lnSpc>
              <a:spcBef>
                <a:spcPts val="0"/>
              </a:spcBef>
              <a:spcAft>
                <a:spcPts val="0"/>
              </a:spcAft>
              <a:buSzPts val="1400"/>
              <a:buNone/>
            </a:pPr>
            <a:r>
              <a:t/>
            </a:r>
            <a:endParaRPr/>
          </a:p>
        </p:txBody>
      </p:sp>
      <p:sp>
        <p:nvSpPr>
          <p:cNvPr id="367" name="Google Shape;3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latin typeface="Lato"/>
                <a:ea typeface="Lato"/>
                <a:cs typeface="Lato"/>
                <a:sym typeface="Lato"/>
              </a:rPr>
              <a:t>Ini merupakan tampilan default, dalam tampilan ini kita sedang mengakses file </a:t>
            </a:r>
            <a:r>
              <a:rPr lang="en-US">
                <a:latin typeface="Courier New"/>
                <a:ea typeface="Courier New"/>
                <a:cs typeface="Courier New"/>
                <a:sym typeface="Courier New"/>
              </a:rPr>
              <a:t>activity_main.xml</a:t>
            </a:r>
            <a:r>
              <a:rPr lang="en-US">
                <a:latin typeface="Lato"/>
                <a:ea typeface="Lato"/>
                <a:cs typeface="Lato"/>
                <a:sym typeface="Lato"/>
              </a:rPr>
              <a:t> dengan mode </a:t>
            </a:r>
            <a:r>
              <a:rPr lang="en-US">
                <a:latin typeface="Courier New"/>
                <a:ea typeface="Courier New"/>
                <a:cs typeface="Courier New"/>
                <a:sym typeface="Courier New"/>
              </a:rPr>
              <a:t>Design.</a:t>
            </a:r>
            <a:endParaRPr>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p:txBody>
      </p:sp>
      <p:sp>
        <p:nvSpPr>
          <p:cNvPr id="383" name="Google Shape;3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0a51ffef9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330a51ffef9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Layout editor kita bias gunakan untuk mengedit tataletak dan menambahkan beberapa komponen</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Proyek file merupakan file dalam aplikasi kita yang sedang dibuat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Android monitor merupakan pesan pesan yang ditampilkan ketika kita mengoperasikan android studio, entah itu error atau suksesnya aplikasi kita bias lihat di pesan ini.</a:t>
            </a:r>
            <a:endParaRPr/>
          </a:p>
          <a:p>
            <a:pPr indent="0" lvl="0" marL="0" rtl="0" algn="l">
              <a:lnSpc>
                <a:spcPct val="100000"/>
              </a:lnSpc>
              <a:spcBef>
                <a:spcPts val="0"/>
              </a:spcBef>
              <a:spcAft>
                <a:spcPts val="0"/>
              </a:spcAft>
              <a:buSzPts val="1400"/>
              <a:buNone/>
            </a:pPr>
            <a:r>
              <a:t/>
            </a:r>
            <a:endParaRPr/>
          </a:p>
        </p:txBody>
      </p:sp>
      <p:sp>
        <p:nvSpPr>
          <p:cNvPr id="392" name="Google Shape;39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Menu AVD manager terdapat di bawah menu Windows,</a:t>
            </a:r>
            <a:endParaRPr/>
          </a:p>
          <a:p>
            <a:pPr indent="0" lvl="0" marL="158750" rtl="0" algn="l">
              <a:lnSpc>
                <a:spcPct val="100000"/>
              </a:lnSpc>
              <a:spcBef>
                <a:spcPts val="0"/>
              </a:spcBef>
              <a:spcAft>
                <a:spcPts val="0"/>
              </a:spcAft>
              <a:buSzPts val="1100"/>
              <a:buNone/>
            </a:pPr>
            <a:r>
              <a:rPr lang="en-US"/>
              <a:t>AVD manager merupakan alat virtual untuk menjalankan aplikasi android yang kita buat, android studio memiliki virtual android sendiri, tetapi android studio juga bisa terkoneksi dengan virtual android lainnya seperti NOX player dan lainnya, tetapi dalam kasus ini kita menggunakan bawaan dari android studio</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Sebelumnya Pastikan Komputer kita terkoneksi dengan internet,</a:t>
            </a:r>
            <a:endParaRPr/>
          </a:p>
          <a:p>
            <a:pPr indent="0" lvl="0" marL="0" rtl="0" algn="l">
              <a:lnSpc>
                <a:spcPct val="100000"/>
              </a:lnSpc>
              <a:spcBef>
                <a:spcPts val="0"/>
              </a:spcBef>
              <a:spcAft>
                <a:spcPts val="0"/>
              </a:spcAft>
              <a:buSzPts val="1400"/>
              <a:buNone/>
            </a:pPr>
            <a:r>
              <a:t/>
            </a:r>
            <a:endParaRPr/>
          </a:p>
        </p:txBody>
      </p:sp>
      <p:sp>
        <p:nvSpPr>
          <p:cNvPr id="408" name="Google Shape;4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Gunakan tipe phone yang memadai dengan spesifikasi Komputer kita, agar dapat berjalan dengan lancar.</a:t>
            </a:r>
            <a:endParaRPr/>
          </a:p>
          <a:p>
            <a:pPr indent="0" lvl="0" marL="158750" rtl="0" algn="l">
              <a:lnSpc>
                <a:spcPct val="100000"/>
              </a:lnSpc>
              <a:spcBef>
                <a:spcPts val="0"/>
              </a:spcBef>
              <a:spcAft>
                <a:spcPts val="0"/>
              </a:spcAft>
              <a:buSzPts val="1100"/>
              <a:buNone/>
            </a:pPr>
            <a:r>
              <a:rPr lang="en-US"/>
              <a:t>Pastikan juga tipe phone yang digunakan sudah support dengan aplikasi yang akan kita buat.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Jika aplikasi yang kita buat menggunakan API 15 atau android Ice Creame maka Virtual android yang kita download harus diatas API 15.</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17" name="Google Shape;41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Jika ada yang gagal atau proses berhenti ditengah, silahkan cek jaringan</a:t>
            </a:r>
            <a:endParaRPr/>
          </a:p>
          <a:p>
            <a:pPr indent="0" lvl="0" marL="0" rtl="0" algn="l">
              <a:lnSpc>
                <a:spcPct val="100000"/>
              </a:lnSpc>
              <a:spcBef>
                <a:spcPts val="0"/>
              </a:spcBef>
              <a:spcAft>
                <a:spcPts val="0"/>
              </a:spcAft>
              <a:buSzPts val="1400"/>
              <a:buNone/>
            </a:pPr>
            <a:r>
              <a:t/>
            </a:r>
            <a:endParaRPr/>
          </a:p>
        </p:txBody>
      </p:sp>
      <p:sp>
        <p:nvSpPr>
          <p:cNvPr id="441" name="Google Shape;4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AVD name bisa dirubah, tidak berpengaruh terhadap program yang sedang dibuat</a:t>
            </a:r>
            <a:endParaRPr/>
          </a:p>
          <a:p>
            <a:pPr indent="0" lvl="0" marL="0" rtl="0" algn="l">
              <a:lnSpc>
                <a:spcPct val="100000"/>
              </a:lnSpc>
              <a:spcBef>
                <a:spcPts val="0"/>
              </a:spcBef>
              <a:spcAft>
                <a:spcPts val="0"/>
              </a:spcAft>
              <a:buSzPts val="1400"/>
              <a:buNone/>
            </a:pPr>
            <a:r>
              <a:t/>
            </a:r>
            <a:endParaRPr/>
          </a:p>
        </p:txBody>
      </p:sp>
      <p:sp>
        <p:nvSpPr>
          <p:cNvPr id="449" name="Google Shape;44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Untuk mempercepat eksekusi maka bias menggunakan tombol SHIFT+F10</a:t>
            </a:r>
            <a:endParaRPr/>
          </a:p>
          <a:p>
            <a:pPr indent="0" lvl="0" marL="0" rtl="0" algn="l">
              <a:lnSpc>
                <a:spcPct val="100000"/>
              </a:lnSpc>
              <a:spcBef>
                <a:spcPts val="0"/>
              </a:spcBef>
              <a:spcAft>
                <a:spcPts val="0"/>
              </a:spcAft>
              <a:buSzPts val="1400"/>
              <a:buNone/>
            </a:pPr>
            <a:r>
              <a:t/>
            </a:r>
            <a:endParaRPr/>
          </a:p>
        </p:txBody>
      </p:sp>
      <p:sp>
        <p:nvSpPr>
          <p:cNvPr id="466" name="Google Shape;4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b="1" sz="1100"/>
          </a:p>
        </p:txBody>
      </p:sp>
      <p:sp>
        <p:nvSpPr>
          <p:cNvPr id="247" name="Google Shape;2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Khusus perangkat yang menggunakan MUI, ketuk beberapa kali di versi MUI.</a:t>
            </a:r>
            <a:endParaRPr/>
          </a:p>
          <a:p>
            <a:pPr indent="0" lvl="0" marL="0" rtl="0" algn="l">
              <a:lnSpc>
                <a:spcPct val="100000"/>
              </a:lnSpc>
              <a:spcBef>
                <a:spcPts val="0"/>
              </a:spcBef>
              <a:spcAft>
                <a:spcPts val="0"/>
              </a:spcAft>
              <a:buSzPts val="1400"/>
              <a:buNone/>
            </a:pPr>
            <a:r>
              <a:t/>
            </a:r>
            <a:endParaRPr/>
          </a:p>
        </p:txBody>
      </p:sp>
      <p:sp>
        <p:nvSpPr>
          <p:cNvPr id="493" name="Google Shape;4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Namun pada kasus ini, kita pilih Open Select Deployment Target Dialog agar kita bisa memilih perangkat mana yang akan dipakai di panel nanti.</a:t>
            </a:r>
            <a:endParaRPr/>
          </a:p>
          <a:p>
            <a:pPr indent="0" lvl="0" marL="0" rtl="0" algn="l">
              <a:lnSpc>
                <a:spcPct val="100000"/>
              </a:lnSpc>
              <a:spcBef>
                <a:spcPts val="0"/>
              </a:spcBef>
              <a:spcAft>
                <a:spcPts val="0"/>
              </a:spcAft>
              <a:buSzPts val="1400"/>
              <a:buNone/>
            </a:pPr>
            <a:r>
              <a:t/>
            </a:r>
            <a:endParaRPr/>
          </a:p>
        </p:txBody>
      </p:sp>
      <p:sp>
        <p:nvSpPr>
          <p:cNvPr id="529" name="Google Shape;52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Font typeface="Arial"/>
              <a:buChar char="-"/>
            </a:pPr>
            <a:r>
              <a:rPr lang="en-US"/>
              <a:t>Jika panel baru muncul. Perhatikan pada Connected Device, tertulis UNAUTHORIZED</a:t>
            </a:r>
            <a:endParaRPr/>
          </a:p>
          <a:p>
            <a:pPr indent="-298450" lvl="0" marL="457200" rtl="0" algn="l">
              <a:lnSpc>
                <a:spcPct val="100000"/>
              </a:lnSpc>
              <a:spcBef>
                <a:spcPts val="0"/>
              </a:spcBef>
              <a:spcAft>
                <a:spcPts val="0"/>
              </a:spcAft>
              <a:buSzPts val="1100"/>
              <a:buFont typeface="Arial"/>
              <a:buChar char="-"/>
            </a:pPr>
            <a:r>
              <a:rPr lang="en-US"/>
              <a:t>Buka perangkat android kita. Ketika muncul dialog Allow USB debugging, klik OK.</a:t>
            </a:r>
            <a:endParaRPr/>
          </a:p>
          <a:p>
            <a:pPr indent="-298450" lvl="0" marL="457200" rtl="0" algn="l">
              <a:lnSpc>
                <a:spcPct val="100000"/>
              </a:lnSpc>
              <a:spcBef>
                <a:spcPts val="0"/>
              </a:spcBef>
              <a:spcAft>
                <a:spcPts val="0"/>
              </a:spcAft>
              <a:buSzPts val="1100"/>
              <a:buFont typeface="Arial"/>
              <a:buChar char="-"/>
            </a:pPr>
            <a:r>
              <a:rPr lang="en-US"/>
              <a:t>Sekarang perangkat kita sudah muncul di layar.</a:t>
            </a:r>
            <a:endParaRPr/>
          </a:p>
          <a:p>
            <a:pPr indent="-298450" lvl="0" marL="457200" rtl="0" algn="l">
              <a:lnSpc>
                <a:spcPct val="100000"/>
              </a:lnSpc>
              <a:spcBef>
                <a:spcPts val="0"/>
              </a:spcBef>
              <a:spcAft>
                <a:spcPts val="0"/>
              </a:spcAft>
              <a:buSzPts val="1100"/>
              <a:buFont typeface="Arial"/>
              <a:buChar char="-"/>
            </a:pPr>
            <a:r>
              <a:rPr lang="en-US"/>
              <a:t>Pilih perangkat kita, kemudian klik OK.</a:t>
            </a:r>
            <a:endParaRPr/>
          </a:p>
        </p:txBody>
      </p:sp>
      <p:sp>
        <p:nvSpPr>
          <p:cNvPr id="538" name="Google Shape;53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47" name="Google Shape;54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56" name="Google Shape;55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b="1" sz="1100"/>
          </a:p>
        </p:txBody>
      </p:sp>
      <p:sp>
        <p:nvSpPr>
          <p:cNvPr id="254" name="Google Shape;2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65" name="Google Shape;56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74" name="Google Shape;57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83" name="Google Shape;58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592" name="Google Shape;59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600" name="Google Shape;60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Syntax yang ada pada android studio adalah sebagai berikut, </a:t>
            </a:r>
            <a:endParaRPr/>
          </a:p>
          <a:p>
            <a:pPr indent="0" lvl="0" marL="158750" rtl="0" algn="l">
              <a:lnSpc>
                <a:spcPct val="100000"/>
              </a:lnSpc>
              <a:spcBef>
                <a:spcPts val="0"/>
              </a:spcBef>
              <a:spcAft>
                <a:spcPts val="0"/>
              </a:spcAft>
              <a:buSzPts val="1100"/>
              <a:buFont typeface="Arial"/>
              <a:buNone/>
            </a:pPr>
            <a:r>
              <a:t/>
            </a:r>
            <a:endParaRPr/>
          </a:p>
        </p:txBody>
      </p:sp>
      <p:sp>
        <p:nvSpPr>
          <p:cNvPr id="610" name="Google Shape;61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100"/>
              <a:buFont typeface="Arial"/>
              <a:buNone/>
            </a:pPr>
            <a:r>
              <a:t/>
            </a:r>
            <a:endParaRPr/>
          </a:p>
        </p:txBody>
      </p:sp>
      <p:sp>
        <p:nvSpPr>
          <p:cNvPr id="618" name="Google Shape;61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Dalam xampp kita dapat membuat sebuah website dengan jaringan local, tanpa harus ada internet/bandwith</a:t>
            </a:r>
            <a:endParaRPr/>
          </a:p>
          <a:p>
            <a:pPr indent="0" lvl="0" marL="158750" rtl="0" algn="l">
              <a:lnSpc>
                <a:spcPct val="100000"/>
              </a:lnSpc>
              <a:spcBef>
                <a:spcPts val="0"/>
              </a:spcBef>
              <a:spcAft>
                <a:spcPts val="0"/>
              </a:spcAft>
              <a:buSzPts val="1100"/>
              <a:buNone/>
            </a:pPr>
            <a:r>
              <a:rPr lang="en-US"/>
              <a:t>Kita biasa menyebutnya localhost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Font typeface="Arial"/>
              <a:buNone/>
            </a:pPr>
            <a:r>
              <a:t/>
            </a:r>
            <a:endParaRPr/>
          </a:p>
        </p:txBody>
      </p:sp>
      <p:sp>
        <p:nvSpPr>
          <p:cNvPr id="627" name="Google Shape;62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Berikut merupakan tampilan Xampp Control panel. </a:t>
            </a:r>
            <a:br>
              <a:rPr lang="en-US"/>
            </a:br>
            <a:r>
              <a:rPr lang="en-US"/>
              <a:t>Ketika ada menu modul yang sedang aktif atau sedang digunakan maka Pada bagian tulisannya akan berwarna hijau seperti pada bagian </a:t>
            </a:r>
            <a:r>
              <a:rPr b="1" lang="en-US"/>
              <a:t>Apache</a:t>
            </a:r>
            <a:r>
              <a:rPr lang="en-US"/>
              <a:t> dan </a:t>
            </a:r>
            <a:r>
              <a:rPr b="1" lang="en-US"/>
              <a:t>MySQL</a:t>
            </a:r>
            <a:endParaRPr/>
          </a:p>
          <a:p>
            <a:pPr indent="-228600" lvl="0" marL="457200" marR="0" rtl="0" algn="l">
              <a:lnSpc>
                <a:spcPct val="100000"/>
              </a:lnSpc>
              <a:spcBef>
                <a:spcPts val="0"/>
              </a:spcBef>
              <a:spcAft>
                <a:spcPts val="0"/>
              </a:spcAft>
              <a:buClr>
                <a:srgbClr val="000000"/>
              </a:buClr>
              <a:buSzPts val="1100"/>
              <a:buFont typeface="Arial"/>
              <a:buNone/>
            </a:pPr>
            <a:r>
              <a:t/>
            </a:r>
            <a:endParaRPr b="1"/>
          </a:p>
          <a:p>
            <a:pPr indent="0" lvl="0" marL="158750" rtl="0" algn="l">
              <a:lnSpc>
                <a:spcPct val="100000"/>
              </a:lnSpc>
              <a:spcBef>
                <a:spcPts val="0"/>
              </a:spcBef>
              <a:spcAft>
                <a:spcPts val="0"/>
              </a:spcAft>
              <a:buSzPts val="1100"/>
              <a:buNone/>
            </a:pPr>
            <a:r>
              <a:t/>
            </a:r>
            <a:endParaRPr/>
          </a:p>
        </p:txBody>
      </p:sp>
      <p:sp>
        <p:nvSpPr>
          <p:cNvPr id="636" name="Google Shape;63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Misalkan contoh, kita ingin menggunakan MySQL yang ada di XAMPP</a:t>
            </a:r>
            <a:br>
              <a:rPr lang="en-US"/>
            </a:br>
            <a:r>
              <a:rPr lang="en-US"/>
              <a:t>kita aktifkan dulu MySQL dengan menekan tombol Start</a:t>
            </a:r>
            <a:endParaRPr/>
          </a:p>
          <a:p>
            <a:pPr indent="0" lvl="0" marL="158750" rtl="0" algn="l">
              <a:lnSpc>
                <a:spcPct val="100000"/>
              </a:lnSpc>
              <a:spcBef>
                <a:spcPts val="0"/>
              </a:spcBef>
              <a:spcAft>
                <a:spcPts val="0"/>
              </a:spcAft>
              <a:buSzPts val="1100"/>
              <a:buNone/>
            </a:pPr>
            <a:r>
              <a:rPr lang="en-US"/>
              <a:t>Kemudian kita akses dengan menggunakan web browser</a:t>
            </a:r>
            <a:endParaRPr/>
          </a:p>
          <a:p>
            <a:pPr indent="0" lvl="0" marL="158750" rtl="0" algn="l">
              <a:lnSpc>
                <a:spcPct val="100000"/>
              </a:lnSpc>
              <a:spcBef>
                <a:spcPts val="0"/>
              </a:spcBef>
              <a:spcAft>
                <a:spcPts val="0"/>
              </a:spcAft>
              <a:buSzPts val="1100"/>
              <a:buNone/>
            </a:pPr>
            <a:r>
              <a:rPr lang="en-US"/>
              <a:t>Lalu ketikan localhost/phpmyadmin</a:t>
            </a:r>
            <a:endParaRPr/>
          </a:p>
        </p:txBody>
      </p:sp>
      <p:sp>
        <p:nvSpPr>
          <p:cNvPr id="644" name="Google Shape;64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b="1" sz="1100"/>
          </a:p>
        </p:txBody>
      </p:sp>
      <p:sp>
        <p:nvSpPr>
          <p:cNvPr id="261" name="Google Shape;2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Font typeface="Arial"/>
              <a:buNone/>
            </a:pPr>
            <a:r>
              <a:t/>
            </a:r>
            <a:endParaRPr/>
          </a:p>
        </p:txBody>
      </p:sp>
      <p:sp>
        <p:nvSpPr>
          <p:cNvPr id="652" name="Google Shape;65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Lato"/>
              <a:buNone/>
            </a:pPr>
            <a:r>
              <a:rPr lang="en-US">
                <a:latin typeface="Lato"/>
                <a:ea typeface="Lato"/>
                <a:cs typeface="Lato"/>
                <a:sym typeface="Lato"/>
              </a:rPr>
              <a:t>Di ingatkan kembali dasar dari perintah MySQL yaitu </a:t>
            </a:r>
            <a:r>
              <a:rPr b="1" i="0" lang="en-US" sz="1100" u="none" cap="none" strike="noStrike">
                <a:solidFill>
                  <a:schemeClr val="dk1"/>
                </a:solidFill>
                <a:latin typeface="Courier New"/>
                <a:ea typeface="Courier New"/>
                <a:cs typeface="Courier New"/>
                <a:sym typeface="Courier New"/>
              </a:rPr>
              <a:t>SHOW DATABASES; CREATE DATABASES; USE; SELECT DATABASE(); SELECT TABLE; CREATE TABLE; INSERT INTO;</a:t>
            </a:r>
            <a:endParaRPr>
              <a:latin typeface="Courier New"/>
              <a:ea typeface="Courier New"/>
              <a:cs typeface="Courier New"/>
              <a:sym typeface="Courier New"/>
            </a:endParaRPr>
          </a:p>
          <a:p>
            <a:pPr indent="0" lvl="0" marL="158750" rtl="0" algn="l">
              <a:lnSpc>
                <a:spcPct val="100000"/>
              </a:lnSpc>
              <a:spcBef>
                <a:spcPts val="0"/>
              </a:spcBef>
              <a:spcAft>
                <a:spcPts val="0"/>
              </a:spcAft>
              <a:buSzPts val="1100"/>
              <a:buFont typeface="Arial"/>
              <a:buNone/>
            </a:pPr>
            <a:r>
              <a:t/>
            </a:r>
            <a:endParaRPr/>
          </a:p>
        </p:txBody>
      </p:sp>
      <p:sp>
        <p:nvSpPr>
          <p:cNvPr id="661" name="Google Shape;66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PHP lebih banyak digunakan dibagian backend, conto sederhana jika kita ingin membuat perulangan </a:t>
            </a:r>
            <a:r>
              <a:rPr b="1" lang="en-US"/>
              <a:t>for</a:t>
            </a:r>
            <a:r>
              <a:rPr lang="en-US"/>
              <a:t> sebanyak 1000 kali dengan perintah yang lebih singkat yaitu</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?php</a:t>
            </a:r>
            <a:endParaRPr/>
          </a:p>
          <a:p>
            <a:pPr indent="0" lvl="0" marL="158750" rtl="0" algn="l">
              <a:lnSpc>
                <a:spcPct val="100000"/>
              </a:lnSpc>
              <a:spcBef>
                <a:spcPts val="0"/>
              </a:spcBef>
              <a:spcAft>
                <a:spcPts val="0"/>
              </a:spcAft>
              <a:buSzPts val="1100"/>
              <a:buNone/>
            </a:pPr>
            <a:r>
              <a:rPr lang="en-US"/>
              <a:t>      for ($i= 1; $i = 1000; $i++) </a:t>
            </a:r>
            <a:endParaRPr/>
          </a:p>
          <a:p>
            <a:pPr indent="0" lvl="0" marL="158750" rtl="0" algn="l">
              <a:lnSpc>
                <a:spcPct val="100000"/>
              </a:lnSpc>
              <a:spcBef>
                <a:spcPts val="0"/>
              </a:spcBef>
              <a:spcAft>
                <a:spcPts val="0"/>
              </a:spcAft>
              <a:buSzPts val="1100"/>
              <a:buNone/>
            </a:pPr>
            <a:r>
              <a:rPr lang="en-US"/>
              <a:t>         {</a:t>
            </a:r>
            <a:endParaRPr/>
          </a:p>
          <a:p>
            <a:pPr indent="0" lvl="0" marL="158750" rtl="0" algn="l">
              <a:lnSpc>
                <a:spcPct val="100000"/>
              </a:lnSpc>
              <a:spcBef>
                <a:spcPts val="0"/>
              </a:spcBef>
              <a:spcAft>
                <a:spcPts val="0"/>
              </a:spcAft>
              <a:buSzPts val="1100"/>
              <a:buNone/>
            </a:pPr>
            <a:r>
              <a:rPr lang="en-US"/>
              <a:t>            echo "liNama Mahasiswa ke-$i/li";</a:t>
            </a:r>
            <a:endParaRPr/>
          </a:p>
          <a:p>
            <a:pPr indent="0" lvl="0" marL="158750" rtl="0" algn="l">
              <a:lnSpc>
                <a:spcPct val="100000"/>
              </a:lnSpc>
              <a:spcBef>
                <a:spcPts val="0"/>
              </a:spcBef>
              <a:spcAft>
                <a:spcPts val="0"/>
              </a:spcAft>
              <a:buSzPts val="1100"/>
              <a:buNone/>
            </a:pPr>
            <a:r>
              <a:rPr lang="en-US"/>
              <a:t>         }</a:t>
            </a:r>
            <a:endParaRPr/>
          </a:p>
          <a:p>
            <a:pPr indent="0" lvl="0" marL="158750" rtl="0" algn="l">
              <a:lnSpc>
                <a:spcPct val="100000"/>
              </a:lnSpc>
              <a:spcBef>
                <a:spcPts val="0"/>
              </a:spcBef>
              <a:spcAft>
                <a:spcPts val="0"/>
              </a:spcAft>
              <a:buSzPts val="1100"/>
              <a:buNone/>
            </a:pPr>
            <a:r>
              <a:rPr lang="en-US"/>
              <a:t>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Font typeface="Arial"/>
              <a:buNone/>
            </a:pPr>
            <a:r>
              <a:t/>
            </a:r>
            <a:endParaRPr/>
          </a:p>
        </p:txBody>
      </p:sp>
      <p:sp>
        <p:nvSpPr>
          <p:cNvPr id="670" name="Google Shape;67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Font typeface="Arial"/>
              <a:buNone/>
            </a:pPr>
            <a:r>
              <a:t/>
            </a:r>
            <a:endParaRPr/>
          </a:p>
        </p:txBody>
      </p:sp>
      <p:sp>
        <p:nvSpPr>
          <p:cNvPr id="679" name="Google Shape;67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Font typeface="Arial"/>
              <a:buNone/>
            </a:pPr>
            <a:r>
              <a:t/>
            </a:r>
            <a:endParaRPr/>
          </a:p>
        </p:txBody>
      </p:sp>
      <p:sp>
        <p:nvSpPr>
          <p:cNvPr id="688" name="Google Shape;68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Arial"/>
              <a:buNone/>
            </a:pPr>
            <a:r>
              <a:rPr lang="en-US"/>
              <a:t>Jika kita sudah memahami mengenai MySQL maka kita akan mudah memahami DB4S karena perintah dasarnya hamper sama</a:t>
            </a:r>
            <a:endParaRPr/>
          </a:p>
          <a:p>
            <a:pPr indent="0" lvl="0" marL="158750" rtl="0" algn="l">
              <a:lnSpc>
                <a:spcPct val="100000"/>
              </a:lnSpc>
              <a:spcBef>
                <a:spcPts val="0"/>
              </a:spcBef>
              <a:spcAft>
                <a:spcPts val="0"/>
              </a:spcAft>
              <a:buSzPts val="1100"/>
              <a:buFont typeface="Arial"/>
              <a:buNone/>
            </a:pPr>
            <a:r>
              <a:t/>
            </a:r>
            <a:endParaRPr/>
          </a:p>
        </p:txBody>
      </p:sp>
      <p:sp>
        <p:nvSpPr>
          <p:cNvPr id="697" name="Google Shape;69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Arial"/>
              <a:buNone/>
            </a:pPr>
            <a:r>
              <a:rPr lang="en-US"/>
              <a:t>Jika kita sudah memahami mengenai MySQL maka kita akan mudah memahami DB4S karena perintah dasarnya hamper sama</a:t>
            </a:r>
            <a:endParaRPr/>
          </a:p>
          <a:p>
            <a:pPr indent="0" lvl="0" marL="158750" rtl="0" algn="l">
              <a:lnSpc>
                <a:spcPct val="100000"/>
              </a:lnSpc>
              <a:spcBef>
                <a:spcPts val="0"/>
              </a:spcBef>
              <a:spcAft>
                <a:spcPts val="0"/>
              </a:spcAft>
              <a:buSzPts val="1100"/>
              <a:buFont typeface="Arial"/>
              <a:buNone/>
            </a:pPr>
            <a:r>
              <a:t/>
            </a:r>
            <a:endParaRPr/>
          </a:p>
        </p:txBody>
      </p:sp>
      <p:sp>
        <p:nvSpPr>
          <p:cNvPr id="706" name="Google Shape;70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33a48f99fe_1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32" name="Google Shape;732;g333a48f99fe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Lato"/>
                <a:ea typeface="Lato"/>
                <a:cs typeface="Lato"/>
                <a:sym typeface="Lato"/>
              </a:rPr>
              <a:t>Mobile devices have similar characteristics. </a:t>
            </a:r>
            <a:endParaRPr b="0" i="0" sz="1100" u="none" cap="none" strike="noStrike">
              <a:solidFill>
                <a:schemeClr val="dk1"/>
              </a:solidFill>
              <a:latin typeface="Lato"/>
              <a:ea typeface="Lato"/>
              <a:cs typeface="Lato"/>
              <a:sym typeface="Lato"/>
            </a:endParaRPr>
          </a:p>
          <a:p>
            <a:pPr indent="-228600" lvl="0" marL="228600" rtl="0" algn="l">
              <a:lnSpc>
                <a:spcPct val="100000"/>
              </a:lnSpc>
              <a:spcBef>
                <a:spcPts val="0"/>
              </a:spcBef>
              <a:spcAft>
                <a:spcPts val="0"/>
              </a:spcAft>
              <a:buSzPts val="1100"/>
              <a:buAutoNum type="arabicPeriod"/>
            </a:pPr>
            <a:r>
              <a:rPr b="1" lang="en-US">
                <a:latin typeface="Lato"/>
                <a:ea typeface="Lato"/>
                <a:cs typeface="Lato"/>
                <a:sym typeface="Lato"/>
              </a:rPr>
              <a:t>JDK</a:t>
            </a:r>
            <a:r>
              <a:rPr lang="en-US">
                <a:latin typeface="Lato"/>
                <a:ea typeface="Lato"/>
                <a:cs typeface="Lato"/>
                <a:sym typeface="Lato"/>
              </a:rPr>
              <a:t> kepanjangan dari </a:t>
            </a:r>
            <a:r>
              <a:rPr b="1" lang="en-US" sz="1100">
                <a:solidFill>
                  <a:srgbClr val="FF0000"/>
                </a:solidFill>
                <a:latin typeface="Lato"/>
                <a:ea typeface="Lato"/>
                <a:cs typeface="Lato"/>
                <a:sym typeface="Lato"/>
              </a:rPr>
              <a:t>Java Development Kit. </a:t>
            </a:r>
            <a:r>
              <a:rPr b="0" lang="en-US" sz="1100">
                <a:solidFill>
                  <a:srgbClr val="FF0000"/>
                </a:solidFill>
                <a:latin typeface="Lato"/>
                <a:ea typeface="Lato"/>
                <a:cs typeface="Lato"/>
                <a:sym typeface="Lato"/>
              </a:rPr>
              <a:t>Digunakan untuk merubah file  .java menjadi  .class agar dapat dibaca oleh Komputer</a:t>
            </a:r>
            <a:endParaRPr b="0" sz="1100">
              <a:solidFill>
                <a:srgbClr val="FF0000"/>
              </a:solidFill>
              <a:latin typeface="Lato"/>
              <a:ea typeface="Lato"/>
              <a:cs typeface="Lato"/>
              <a:sym typeface="Lato"/>
            </a:endParaRPr>
          </a:p>
          <a:p>
            <a:pPr indent="-228600" lvl="0" marL="228600" rtl="0" algn="l">
              <a:lnSpc>
                <a:spcPct val="100000"/>
              </a:lnSpc>
              <a:spcBef>
                <a:spcPts val="0"/>
              </a:spcBef>
              <a:spcAft>
                <a:spcPts val="0"/>
              </a:spcAft>
              <a:buSzPts val="1100"/>
              <a:buAutoNum type="arabicPeriod"/>
            </a:pPr>
            <a:r>
              <a:rPr b="1" lang="en-US" sz="1100">
                <a:solidFill>
                  <a:srgbClr val="FF0000"/>
                </a:solidFill>
                <a:latin typeface="Lato"/>
                <a:ea typeface="Lato"/>
                <a:cs typeface="Lato"/>
                <a:sym typeface="Lato"/>
              </a:rPr>
              <a:t>JRE </a:t>
            </a:r>
            <a:r>
              <a:rPr b="0" lang="en-US" sz="1100">
                <a:solidFill>
                  <a:srgbClr val="FF0000"/>
                </a:solidFill>
                <a:latin typeface="Lato"/>
                <a:ea typeface="Lato"/>
                <a:cs typeface="Lato"/>
                <a:sym typeface="Lato"/>
              </a:rPr>
              <a:t>adalah</a:t>
            </a:r>
            <a:r>
              <a:rPr b="1" lang="en-US" sz="1100">
                <a:solidFill>
                  <a:srgbClr val="FF0000"/>
                </a:solidFill>
                <a:latin typeface="Lato"/>
                <a:ea typeface="Lato"/>
                <a:cs typeface="Lato"/>
                <a:sym typeface="Lato"/>
              </a:rPr>
              <a:t> Java Runtime Environment </a:t>
            </a:r>
            <a:r>
              <a:rPr b="0" lang="en-US" sz="1100">
                <a:solidFill>
                  <a:srgbClr val="FF0000"/>
                </a:solidFill>
                <a:latin typeface="Lato"/>
                <a:ea typeface="Lato"/>
                <a:cs typeface="Lato"/>
                <a:sym typeface="Lato"/>
              </a:rPr>
              <a:t>yang digunakan untuk menjalankan file .java yang telah dikompilasi oleh </a:t>
            </a:r>
            <a:r>
              <a:rPr b="1" lang="en-US" sz="1100">
                <a:solidFill>
                  <a:srgbClr val="FF0000"/>
                </a:solidFill>
                <a:latin typeface="Lato"/>
                <a:ea typeface="Lato"/>
                <a:cs typeface="Lato"/>
                <a:sym typeface="Lato"/>
              </a:rPr>
              <a:t>JDK</a:t>
            </a:r>
            <a:endParaRPr/>
          </a:p>
          <a:p>
            <a:pPr indent="-228600" lvl="0" marL="228600" rtl="0" algn="l">
              <a:lnSpc>
                <a:spcPct val="100000"/>
              </a:lnSpc>
              <a:spcBef>
                <a:spcPts val="0"/>
              </a:spcBef>
              <a:spcAft>
                <a:spcPts val="0"/>
              </a:spcAft>
              <a:buSzPts val="1100"/>
              <a:buAutoNum type="arabicPeriod"/>
            </a:pPr>
            <a:r>
              <a:rPr b="1" lang="en-US" sz="1100">
                <a:solidFill>
                  <a:srgbClr val="FF0000"/>
                </a:solidFill>
                <a:latin typeface="Lato"/>
                <a:ea typeface="Lato"/>
                <a:cs typeface="Lato"/>
                <a:sym typeface="Lato"/>
              </a:rPr>
              <a:t>Android Studio</a:t>
            </a:r>
            <a:r>
              <a:rPr b="0" lang="en-US" sz="1100">
                <a:solidFill>
                  <a:srgbClr val="FF0000"/>
                </a:solidFill>
                <a:latin typeface="Lato"/>
                <a:ea typeface="Lato"/>
                <a:cs typeface="Lato"/>
                <a:sym typeface="Lato"/>
              </a:rPr>
              <a:t> adalah software Pembuat aplikasi Android dengan beberapa jenis pemrograman, seperti C++, Kotlin dan Java, saat ini Bahasa pemrograman yang terbanyak digunakan untuk pengembangan aplikasi android adalah Java</a:t>
            </a:r>
            <a:endParaRPr/>
          </a:p>
          <a:p>
            <a:pPr indent="-228600" lvl="0" marL="228600" rtl="0" algn="l">
              <a:lnSpc>
                <a:spcPct val="100000"/>
              </a:lnSpc>
              <a:spcBef>
                <a:spcPts val="0"/>
              </a:spcBef>
              <a:spcAft>
                <a:spcPts val="0"/>
              </a:spcAft>
              <a:buSzPts val="1100"/>
              <a:buAutoNum type="arabicPeriod"/>
            </a:pPr>
            <a:r>
              <a:rPr b="1" lang="en-US" sz="1100">
                <a:solidFill>
                  <a:srgbClr val="FF0000"/>
                </a:solidFill>
                <a:latin typeface="Lato"/>
                <a:ea typeface="Lato"/>
                <a:cs typeface="Lato"/>
                <a:sym typeface="Lato"/>
              </a:rPr>
              <a:t>Git  </a:t>
            </a:r>
            <a:r>
              <a:rPr b="0" lang="en-US" sz="1100">
                <a:solidFill>
                  <a:srgbClr val="FF0000"/>
                </a:solidFill>
                <a:latin typeface="Lato"/>
                <a:ea typeface="Lato"/>
                <a:cs typeface="Lato"/>
                <a:sym typeface="Lato"/>
              </a:rPr>
              <a:t>merupakan </a:t>
            </a:r>
            <a:r>
              <a:rPr b="1" lang="en-US" sz="1100"/>
              <a:t>version control system </a:t>
            </a:r>
            <a:r>
              <a:rPr lang="en-US" sz="1100"/>
              <a:t>yang digunakan para developer untuk mengembangkan software secara bersama-bersama.</a:t>
            </a:r>
            <a:endParaRPr/>
          </a:p>
          <a:p>
            <a:pPr indent="-228600" lvl="0" marL="228600" rtl="0" algn="l">
              <a:lnSpc>
                <a:spcPct val="100000"/>
              </a:lnSpc>
              <a:spcBef>
                <a:spcPts val="0"/>
              </a:spcBef>
              <a:spcAft>
                <a:spcPts val="0"/>
              </a:spcAft>
              <a:buSzPts val="1100"/>
              <a:buAutoNum type="arabicPeriod"/>
            </a:pPr>
            <a:r>
              <a:rPr b="1" lang="en-US" sz="1100"/>
              <a:t>Sublime Text  </a:t>
            </a:r>
            <a:r>
              <a:rPr lang="en-US" sz="1100"/>
              <a:t>aplikasi editor untuk kode dan teks  yang dapat berjalan diberbagai platform operating system , mampu menyajikan fitur  syntax  highlight  hampir di semua bahasa pemrogramman </a:t>
            </a:r>
            <a:endParaRPr b="1" sz="1100">
              <a:solidFill>
                <a:srgbClr val="FF0000"/>
              </a:solidFill>
              <a:latin typeface="Lato"/>
              <a:ea typeface="Lato"/>
              <a:cs typeface="Lato"/>
              <a:sym typeface="Lato"/>
            </a:endParaRPr>
          </a:p>
          <a:p>
            <a:pPr indent="-228600" lvl="0" marL="228600" marR="0" rtl="0" algn="l">
              <a:lnSpc>
                <a:spcPct val="100000"/>
              </a:lnSpc>
              <a:spcBef>
                <a:spcPts val="0"/>
              </a:spcBef>
              <a:spcAft>
                <a:spcPts val="0"/>
              </a:spcAft>
              <a:buClr>
                <a:srgbClr val="000000"/>
              </a:buClr>
              <a:buSzPts val="1100"/>
              <a:buFont typeface="Lato"/>
              <a:buAutoNum type="arabicPeriod"/>
            </a:pPr>
            <a:r>
              <a:rPr b="1" lang="en-US">
                <a:latin typeface="Lato"/>
                <a:ea typeface="Lato"/>
                <a:cs typeface="Lato"/>
                <a:sym typeface="Lato"/>
              </a:rPr>
              <a:t>XAMPP  </a:t>
            </a:r>
            <a:r>
              <a:rPr lang="en-US" sz="1100"/>
              <a:t>perangkat/Software yang menggabungkan tiga aplikasi kedalam satu paket, yaitu Apache, MySQL, dan PHPMyAdmin.</a:t>
            </a:r>
            <a:endParaRPr/>
          </a:p>
          <a:p>
            <a:pPr indent="-228600" lvl="0" marL="228600" marR="0" rtl="0" algn="l">
              <a:lnSpc>
                <a:spcPct val="100000"/>
              </a:lnSpc>
              <a:spcBef>
                <a:spcPts val="0"/>
              </a:spcBef>
              <a:spcAft>
                <a:spcPts val="0"/>
              </a:spcAft>
              <a:buClr>
                <a:srgbClr val="000000"/>
              </a:buClr>
              <a:buSzPts val="1100"/>
              <a:buFont typeface="Arial"/>
              <a:buAutoNum type="arabicPeriod"/>
            </a:pPr>
            <a:r>
              <a:rPr b="1" lang="en-US" sz="1100"/>
              <a:t>Pencil  </a:t>
            </a:r>
            <a:r>
              <a:rPr lang="en-US" sz="1100"/>
              <a:t>perangkat lunak open source yang di gunakan untuk membuat desain UI (User Interface).</a:t>
            </a:r>
            <a:endParaRPr/>
          </a:p>
          <a:p>
            <a:pPr indent="-228600" lvl="0" marL="228600" marR="0" rtl="0" algn="l">
              <a:lnSpc>
                <a:spcPct val="100000"/>
              </a:lnSpc>
              <a:spcBef>
                <a:spcPts val="0"/>
              </a:spcBef>
              <a:spcAft>
                <a:spcPts val="0"/>
              </a:spcAft>
              <a:buClr>
                <a:srgbClr val="000000"/>
              </a:buClr>
              <a:buSzPts val="1100"/>
              <a:buFont typeface="Arial"/>
              <a:buAutoNum type="arabicPeriod"/>
            </a:pPr>
            <a:r>
              <a:rPr b="1" lang="en-US" sz="1100"/>
              <a:t>DB Browser fo SQLite  </a:t>
            </a:r>
            <a:r>
              <a:rPr lang="en-US" sz="1100"/>
              <a:t>aplikasi open source yang berkualitas tinggi berbasis visual untuk membuat, mendesain, dan mengedit file database yang kompatibel dengan SQLite</a:t>
            </a:r>
            <a:endParaRPr b="1" sz="1100"/>
          </a:p>
        </p:txBody>
      </p:sp>
      <p:sp>
        <p:nvSpPr>
          <p:cNvPr id="269" name="Google Shape;2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Hasil dari compilasi JDK yaitu file.class </a:t>
            </a:r>
            <a:endParaRPr/>
          </a:p>
          <a:p>
            <a:pPr indent="0" lvl="0" marL="0" rtl="0" algn="l">
              <a:lnSpc>
                <a:spcPct val="100000"/>
              </a:lnSpc>
              <a:spcBef>
                <a:spcPts val="0"/>
              </a:spcBef>
              <a:spcAft>
                <a:spcPts val="0"/>
              </a:spcAft>
              <a:buSzPts val="1400"/>
              <a:buNone/>
            </a:pPr>
            <a:r>
              <a:t/>
            </a:r>
            <a:endParaRPr/>
          </a:p>
        </p:txBody>
      </p:sp>
      <p:sp>
        <p:nvSpPr>
          <p:cNvPr id="277" name="Google Shape;2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Hasil dari compilasi JDK yaitu file.class </a:t>
            </a:r>
            <a:endParaRPr/>
          </a:p>
          <a:p>
            <a:pPr indent="0" lvl="0" marL="0" rtl="0" algn="l">
              <a:lnSpc>
                <a:spcPct val="100000"/>
              </a:lnSpc>
              <a:spcBef>
                <a:spcPts val="0"/>
              </a:spcBef>
              <a:spcAft>
                <a:spcPts val="0"/>
              </a:spcAft>
              <a:buSzPts val="1400"/>
              <a:buNone/>
            </a:pPr>
            <a:r>
              <a:t/>
            </a:r>
            <a:endParaRPr/>
          </a:p>
        </p:txBody>
      </p:sp>
      <p:sp>
        <p:nvSpPr>
          <p:cNvPr id="286" name="Google Shape;2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Hasil dari compilasi JDK yaitu file.class </a:t>
            </a:r>
            <a:endParaRPr/>
          </a:p>
          <a:p>
            <a:pPr indent="0" lvl="0" marL="0" rtl="0" algn="l">
              <a:lnSpc>
                <a:spcPct val="100000"/>
              </a:lnSpc>
              <a:spcBef>
                <a:spcPts val="0"/>
              </a:spcBef>
              <a:spcAft>
                <a:spcPts val="0"/>
              </a:spcAft>
              <a:buSzPts val="1400"/>
              <a:buNone/>
            </a:pPr>
            <a:r>
              <a:t/>
            </a:r>
            <a:endParaRPr/>
          </a:p>
        </p:txBody>
      </p:sp>
      <p:sp>
        <p:nvSpPr>
          <p:cNvPr id="295" name="Google Shape;2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333a48f99fe_1_9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g333a48f99fe_1_9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g333a48f99fe_1_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g333a48f99fe_1_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g333a48f99fe_1_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g333a48f99fe_1_1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g333a48f99fe_1_152"/>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g333a48f99fe_1_1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g333a48f99fe_1_1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g333a48f99fe_1_1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333a48f99fe_1_15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g333a48f99fe_1_15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g333a48f99fe_1_1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g333a48f99fe_1_1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g333a48f99fe_1_1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 name="Shape 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spTree>
      <p:nvGrpSpPr>
        <p:cNvPr id="83" name="Shape 83"/>
        <p:cNvGrpSpPr/>
        <p:nvPr/>
      </p:nvGrpSpPr>
      <p:grpSpPr>
        <a:xfrm>
          <a:off x="0" y="0"/>
          <a:ext cx="0" cy="0"/>
          <a:chOff x="0" y="0"/>
          <a:chExt cx="0" cy="0"/>
        </a:xfrm>
      </p:grpSpPr>
      <p:sp>
        <p:nvSpPr>
          <p:cNvPr id="84" name="Google Shape;84;g330a51ffef9_0_9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5" name="Google Shape;85;g330a51ffef9_0_9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6" name="Google Shape;86;g330a51ffef9_0_9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7" name="Google Shape;87;g330a51ffef9_0_9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8" name="Google Shape;88;g330a51ffef9_0_9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g330a51ffef9_0_92"/>
          <p:cNvSpPr/>
          <p:nvPr/>
        </p:nvSpPr>
        <p:spPr>
          <a:xfrm>
            <a:off x="285" y="857"/>
            <a:ext cx="9144000" cy="312419"/>
          </a:xfrm>
          <a:custGeom>
            <a:rect b="b" l="l" r="r" t="t"/>
            <a:pathLst>
              <a:path extrusionOk="0" h="416559" w="12192000">
                <a:moveTo>
                  <a:pt x="0" y="416051"/>
                </a:moveTo>
                <a:lnTo>
                  <a:pt x="12191619" y="416051"/>
                </a:lnTo>
              </a:path>
              <a:path extrusionOk="0" h="416559" w="12192000">
                <a:moveTo>
                  <a:pt x="12191619" y="0"/>
                </a:moveTo>
                <a:lnTo>
                  <a:pt x="0" y="0"/>
                </a:lnTo>
                <a:lnTo>
                  <a:pt x="0" y="416051"/>
                </a:lnTo>
              </a:path>
            </a:pathLst>
          </a:custGeom>
          <a:noFill/>
          <a:ln cap="flat" cmpd="sng" w="9900">
            <a:solidFill>
              <a:srgbClr val="3B78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g330a51ffef9_0_92"/>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91" name="Google Shape;91;g330a51ffef9_0_92"/>
          <p:cNvPicPr preferRelativeResize="0"/>
          <p:nvPr/>
        </p:nvPicPr>
        <p:blipFill rotWithShape="1">
          <a:blip r:embed="rId3">
            <a:alphaModFix/>
          </a:blip>
          <a:srcRect b="0" l="0" r="0" t="0"/>
          <a:stretch/>
        </p:blipFill>
        <p:spPr>
          <a:xfrm>
            <a:off x="57150" y="0"/>
            <a:ext cx="377761" cy="3520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92" name="Shape 92"/>
        <p:cNvGrpSpPr/>
        <p:nvPr/>
      </p:nvGrpSpPr>
      <p:grpSpPr>
        <a:xfrm>
          <a:off x="0" y="0"/>
          <a:ext cx="0" cy="0"/>
          <a:chOff x="0" y="0"/>
          <a:chExt cx="0" cy="0"/>
        </a:xfrm>
      </p:grpSpPr>
      <p:pic>
        <p:nvPicPr>
          <p:cNvPr id="93" name="Google Shape;93;g330a51ffef9_0_102"/>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94" name="Google Shape;94;g330a51ffef9_0_102"/>
          <p:cNvPicPr preferRelativeResize="0"/>
          <p:nvPr/>
        </p:nvPicPr>
        <p:blipFill rotWithShape="1">
          <a:blip r:embed="rId3">
            <a:alphaModFix/>
          </a:blip>
          <a:srcRect b="0" l="0" r="0" t="0"/>
          <a:stretch/>
        </p:blipFill>
        <p:spPr>
          <a:xfrm>
            <a:off x="57150" y="0"/>
            <a:ext cx="377761" cy="352043"/>
          </a:xfrm>
          <a:prstGeom prst="rect">
            <a:avLst/>
          </a:prstGeom>
          <a:noFill/>
          <a:ln>
            <a:noFill/>
          </a:ln>
        </p:spPr>
      </p:pic>
      <p:sp>
        <p:nvSpPr>
          <p:cNvPr id="95" name="Google Shape;95;g330a51ffef9_0_102"/>
          <p:cNvSpPr txBox="1"/>
          <p:nvPr>
            <p:ph type="title"/>
          </p:nvPr>
        </p:nvSpPr>
        <p:spPr>
          <a:xfrm>
            <a:off x="1965578" y="367474"/>
            <a:ext cx="5212800" cy="31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0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6" name="Google Shape;96;g330a51ffef9_0_102"/>
          <p:cNvSpPr txBox="1"/>
          <p:nvPr>
            <p:ph idx="1" type="body"/>
          </p:nvPr>
        </p:nvSpPr>
        <p:spPr>
          <a:xfrm>
            <a:off x="663893" y="957452"/>
            <a:ext cx="7816200" cy="22974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7" name="Google Shape;97;g330a51ffef9_0_10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8" name="Google Shape;98;g330a51ffef9_0_10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9" name="Google Shape;99;g330a51ffef9_0_10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Picture 4" id="100" name="Google Shape;100;g330a51ffef9_0_10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1" name="Shape 101"/>
        <p:cNvGrpSpPr/>
        <p:nvPr/>
      </p:nvGrpSpPr>
      <p:grpSpPr>
        <a:xfrm>
          <a:off x="0" y="0"/>
          <a:ext cx="0" cy="0"/>
          <a:chOff x="0" y="0"/>
          <a:chExt cx="0" cy="0"/>
        </a:xfrm>
      </p:grpSpPr>
      <p:sp>
        <p:nvSpPr>
          <p:cNvPr id="102" name="Google Shape;102;g330a51ffef9_0_112"/>
          <p:cNvSpPr txBox="1"/>
          <p:nvPr>
            <p:ph type="title"/>
          </p:nvPr>
        </p:nvSpPr>
        <p:spPr>
          <a:xfrm>
            <a:off x="1965578" y="367474"/>
            <a:ext cx="5212800" cy="31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0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g330a51ffef9_0_11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g330a51ffef9_0_11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5" name="Google Shape;105;g330a51ffef9_0_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6" name="Google Shape;106;g330a51ffef9_0_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7" name="Google Shape;107;g330a51ffef9_0_1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8" name="Shape 108"/>
        <p:cNvGrpSpPr/>
        <p:nvPr/>
      </p:nvGrpSpPr>
      <p:grpSpPr>
        <a:xfrm>
          <a:off x="0" y="0"/>
          <a:ext cx="0" cy="0"/>
          <a:chOff x="0" y="0"/>
          <a:chExt cx="0" cy="0"/>
        </a:xfrm>
      </p:grpSpPr>
      <p:sp>
        <p:nvSpPr>
          <p:cNvPr id="109" name="Google Shape;109;g330a51ffef9_0_119"/>
          <p:cNvSpPr txBox="1"/>
          <p:nvPr>
            <p:ph type="title"/>
          </p:nvPr>
        </p:nvSpPr>
        <p:spPr>
          <a:xfrm>
            <a:off x="1965578" y="367474"/>
            <a:ext cx="5212800" cy="31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0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0" name="Google Shape;110;g330a51ffef9_0_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1" name="Google Shape;111;g330a51ffef9_0_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2" name="Google Shape;112;g330a51ffef9_0_11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3" name="Shape 113"/>
        <p:cNvGrpSpPr/>
        <p:nvPr/>
      </p:nvGrpSpPr>
      <p:grpSpPr>
        <a:xfrm>
          <a:off x="0" y="0"/>
          <a:ext cx="0" cy="0"/>
          <a:chOff x="0" y="0"/>
          <a:chExt cx="0" cy="0"/>
        </a:xfrm>
      </p:grpSpPr>
      <p:sp>
        <p:nvSpPr>
          <p:cNvPr id="114" name="Google Shape;114;g330a51ffef9_0_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1" name="Shape 121"/>
        <p:cNvGrpSpPr/>
        <p:nvPr/>
      </p:nvGrpSpPr>
      <p:grpSpPr>
        <a:xfrm>
          <a:off x="0" y="0"/>
          <a:ext cx="0" cy="0"/>
          <a:chOff x="0" y="0"/>
          <a:chExt cx="0" cy="0"/>
        </a:xfrm>
      </p:grpSpPr>
      <p:sp>
        <p:nvSpPr>
          <p:cNvPr id="122" name="Google Shape;122;p6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6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 name="Google Shape;124;p6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6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0" name="Google Shape;130;p62"/>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pic>
        <p:nvPicPr>
          <p:cNvPr id="131" name="Google Shape;131;p62"/>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g333a48f99fe_1_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g333a48f99fe_1_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g333a48f99fe_1_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g333a48f99fe_1_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34" name="Google Shape;134;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7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7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40" name="Google Shape;140;p7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41" name="Google Shape;141;p76"/>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6"/>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43" name="Google Shape;143;p76"/>
          <p:cNvSpPr txBox="1"/>
          <p:nvPr>
            <p:ph idx="3"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77"/>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7"/>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48" name="Google Shape;148;p77"/>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sp>
        <p:nvSpPr>
          <p:cNvPr id="150" name="Google Shape;150;p7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51" name="Google Shape;151;p7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52" name="Google Shape;152;p78"/>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8"/>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54" name="Google Shape;154;p78"/>
          <p:cNvSpPr txBox="1"/>
          <p:nvPr>
            <p:ph idx="2"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 name="Shape 155"/>
        <p:cNvGrpSpPr/>
        <p:nvPr/>
      </p:nvGrpSpPr>
      <p:grpSpPr>
        <a:xfrm>
          <a:off x="0" y="0"/>
          <a:ext cx="0" cy="0"/>
          <a:chOff x="0" y="0"/>
          <a:chExt cx="0" cy="0"/>
        </a:xfrm>
      </p:grpSpPr>
      <p:sp>
        <p:nvSpPr>
          <p:cNvPr id="156" name="Google Shape;156;p7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60" name="Google Shape;160;p8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61" name="Google Shape;161;p8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8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8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9pPr>
          </a:lstStyle>
          <a:p>
            <a:r>
              <a:t>xx%</a:t>
            </a:r>
          </a:p>
        </p:txBody>
      </p:sp>
      <p:sp>
        <p:nvSpPr>
          <p:cNvPr id="166" name="Google Shape;166;p8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g333a48f99fe_1_1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g333a48f99fe_1_10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g333a48f99fe_1_10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g333a48f99fe_1_10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g333a48f99fe_1_1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p6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4" name="Google Shape;174;p6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5" name="Google Shape;175;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8" name="Google Shape;178;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 name="Shape 179"/>
        <p:cNvGrpSpPr/>
        <p:nvPr/>
      </p:nvGrpSpPr>
      <p:grpSpPr>
        <a:xfrm>
          <a:off x="0" y="0"/>
          <a:ext cx="0" cy="0"/>
          <a:chOff x="0" y="0"/>
          <a:chExt cx="0" cy="0"/>
        </a:xfrm>
      </p:grpSpPr>
      <p:sp>
        <p:nvSpPr>
          <p:cNvPr id="180" name="Google Shape;180;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 name="Google Shape;181;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2" name="Google Shape;18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sp>
        <p:nvSpPr>
          <p:cNvPr id="184" name="Google Shape;18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6" name="Google Shape;186;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7" name="Google Shape;18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0" name="Google Shape;19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sp>
        <p:nvSpPr>
          <p:cNvPr id="192" name="Google Shape;192;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3" name="Google Shape;193;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4" name="Google Shape;19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5" name="Shape 195"/>
        <p:cNvGrpSpPr/>
        <p:nvPr/>
      </p:nvGrpSpPr>
      <p:grpSpPr>
        <a:xfrm>
          <a:off x="0" y="0"/>
          <a:ext cx="0" cy="0"/>
          <a:chOff x="0" y="0"/>
          <a:chExt cx="0" cy="0"/>
        </a:xfrm>
      </p:grpSpPr>
      <p:sp>
        <p:nvSpPr>
          <p:cNvPr id="196" name="Google Shape;196;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7" name="Google Shape;19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1" name="Google Shape;201;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2" name="Google Shape;202;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3" name="Google Shape;20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06" name="Google Shape;20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sp>
        <p:nvSpPr>
          <p:cNvPr id="208" name="Google Shape;208;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9" name="Google Shape;209;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0" name="Google Shape;21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g333a48f99fe_1_11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g333a48f99fe_1_11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1" name="Google Shape;31;g333a48f99fe_1_1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g333a48f99fe_1_1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g333a48f99fe_1_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
        <p:nvSpPr>
          <p:cNvPr id="212" name="Google Shape;21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g333a48f99fe_1_1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g333a48f99fe_1_1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g333a48f99fe_1_1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 name="Google Shape;38;g333a48f99fe_1_1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g333a48f99fe_1_1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g333a48f99fe_1_1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g333a48f99fe_1_12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g333a48f99fe_1_12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4" name="Google Shape;44;g333a48f99fe_1_12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 name="Google Shape;45;g333a48f99fe_1_12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6" name="Google Shape;46;g333a48f99fe_1_12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 name="Google Shape;47;g333a48f99fe_1_1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g333a48f99fe_1_1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g333a48f99fe_1_1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333a48f99fe_1_1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g333a48f99fe_1_1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g333a48f99fe_1_1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333a48f99fe_1_13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g333a48f99fe_1_13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g333a48f99fe_1_13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g333a48f99fe_1_1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g333a48f99fe_1_1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g333a48f99fe_1_1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333a48f99fe_1_14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g333a48f99fe_1_145"/>
          <p:cNvSpPr/>
          <p:nvPr>
            <p:ph idx="2" type="pic"/>
          </p:nvPr>
        </p:nvSpPr>
        <p:spPr>
          <a:xfrm>
            <a:off x="3887391" y="740569"/>
            <a:ext cx="4629300" cy="3655200"/>
          </a:xfrm>
          <a:prstGeom prst="rect">
            <a:avLst/>
          </a:prstGeom>
          <a:noFill/>
          <a:ln>
            <a:noFill/>
          </a:ln>
        </p:spPr>
      </p:sp>
      <p:sp>
        <p:nvSpPr>
          <p:cNvPr id="64" name="Google Shape;64;g333a48f99fe_1_145"/>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g333a48f99fe_1_1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g333a48f99fe_1_1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g333a48f99fe_1_1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9.jpg"/><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3.png"/><Relationship Id="rId6" Type="http://schemas.openxmlformats.org/officeDocument/2006/relationships/slideLayout" Target="../slideLayouts/slideLayout18.xml"/><Relationship Id="rId18" Type="http://schemas.openxmlformats.org/officeDocument/2006/relationships/theme" Target="../theme/theme3.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0.xml"/><Relationship Id="rId1" Type="http://schemas.openxmlformats.org/officeDocument/2006/relationships/image" Target="../media/image13.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333a48f99fe_1_8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g333a48f99fe_1_8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g333a48f99fe_1_8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g333a48f99fe_1_8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g333a48f99fe_1_8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pic>
        <p:nvPicPr>
          <p:cNvPr descr="Picture 4" id="81" name="Google Shape;81;g330a51ffef9_0_85"/>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 name="Shape 115"/>
        <p:cNvGrpSpPr/>
        <p:nvPr/>
      </p:nvGrpSpPr>
      <p:grpSpPr>
        <a:xfrm>
          <a:off x="0" y="0"/>
          <a:ext cx="0" cy="0"/>
          <a:chOff x="0" y="0"/>
          <a:chExt cx="0" cy="0"/>
        </a:xfrm>
      </p:grpSpPr>
      <p:pic>
        <p:nvPicPr>
          <p:cNvPr descr="Picture 4" id="116" name="Google Shape;116;p61"/>
          <p:cNvPicPr preferRelativeResize="0"/>
          <p:nvPr/>
        </p:nvPicPr>
        <p:blipFill rotWithShape="1">
          <a:blip r:embed="rId1">
            <a:alphaModFix/>
          </a:blip>
          <a:srcRect b="0" l="0" r="0" t="0"/>
          <a:stretch/>
        </p:blipFill>
        <p:spPr>
          <a:xfrm>
            <a:off x="0" y="0"/>
            <a:ext cx="9144000" cy="5143500"/>
          </a:xfrm>
          <a:prstGeom prst="rect">
            <a:avLst/>
          </a:prstGeom>
          <a:noFill/>
          <a:ln>
            <a:noFill/>
          </a:ln>
        </p:spPr>
      </p:pic>
      <p:pic>
        <p:nvPicPr>
          <p:cNvPr id="117" name="Google Shape;117;p61"/>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pic>
        <p:nvPicPr>
          <p:cNvPr id="118" name="Google Shape;118;p61"/>
          <p:cNvPicPr preferRelativeResize="0"/>
          <p:nvPr/>
        </p:nvPicPr>
        <p:blipFill rotWithShape="1">
          <a:blip r:embed="rId3">
            <a:alphaModFix/>
          </a:blip>
          <a:srcRect b="0" l="0" r="0" t="0"/>
          <a:stretch/>
        </p:blipFill>
        <p:spPr>
          <a:xfrm>
            <a:off x="0" y="-58843"/>
            <a:ext cx="604698" cy="427540"/>
          </a:xfrm>
          <a:prstGeom prst="rect">
            <a:avLst/>
          </a:prstGeom>
          <a:noFill/>
          <a:ln>
            <a:noFill/>
          </a:ln>
        </p:spPr>
      </p:pic>
      <p:pic>
        <p:nvPicPr>
          <p:cNvPr id="119" name="Google Shape;119;p61"/>
          <p:cNvPicPr preferRelativeResize="0"/>
          <p:nvPr/>
        </p:nvPicPr>
        <p:blipFill rotWithShape="1">
          <a:blip r:embed="rId4">
            <a:alphaModFix/>
          </a:blip>
          <a:srcRect b="30880" l="27543" r="26983" t="27259"/>
          <a:stretch/>
        </p:blipFill>
        <p:spPr>
          <a:xfrm>
            <a:off x="614100" y="525"/>
            <a:ext cx="332718" cy="309750"/>
          </a:xfrm>
          <a:prstGeom prst="rect">
            <a:avLst/>
          </a:prstGeom>
          <a:noFill/>
          <a:ln>
            <a:noFill/>
          </a:ln>
        </p:spPr>
      </p:pic>
      <p:pic>
        <p:nvPicPr>
          <p:cNvPr id="120" name="Google Shape;120;p61"/>
          <p:cNvPicPr preferRelativeResize="0"/>
          <p:nvPr/>
        </p:nvPicPr>
        <p:blipFill rotWithShape="1">
          <a:blip r:embed="rId5">
            <a:alphaModFix/>
          </a:blip>
          <a:srcRect b="30193" l="0" r="0" t="24154"/>
          <a:stretch/>
        </p:blipFill>
        <p:spPr>
          <a:xfrm>
            <a:off x="7408575" y="-52650"/>
            <a:ext cx="1742725" cy="346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68" name="Shape 168"/>
        <p:cNvGrpSpPr/>
        <p:nvPr/>
      </p:nvGrpSpPr>
      <p:grpSpPr>
        <a:xfrm>
          <a:off x="0" y="0"/>
          <a:ext cx="0" cy="0"/>
          <a:chOff x="0" y="0"/>
          <a:chExt cx="0" cy="0"/>
        </a:xfrm>
      </p:grpSpPr>
      <p:sp>
        <p:nvSpPr>
          <p:cNvPr id="169" name="Google Shape;169;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 name="Google Shape;170;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1" name="Google Shape;17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eveloper.android.com/studio/"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s://docs.google.com/forms/d/e/1FAIpQLSe2Xr0vB4JLqOkajm9J6yZK-FmTKy3Wh-x8zCxMwArXxxaaQA/viewform?usp=sharing" TargetMode="Externa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6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6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6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72.png"/><Relationship Id="rId6" Type="http://schemas.openxmlformats.org/officeDocument/2006/relationships/image" Target="../media/image16.png"/><Relationship Id="rId7"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pic>
        <p:nvPicPr>
          <p:cNvPr id="217" name="Google Shape;217;g333a48f99fe_0_81"/>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218" name="Google Shape;218;g333a48f99fe_0_81"/>
          <p:cNvPicPr preferRelativeResize="0"/>
          <p:nvPr/>
        </p:nvPicPr>
        <p:blipFill rotWithShape="1">
          <a:blip r:embed="rId5">
            <a:alphaModFix/>
          </a:blip>
          <a:srcRect b="0" l="0" r="0" t="0"/>
          <a:stretch/>
        </p:blipFill>
        <p:spPr>
          <a:xfrm>
            <a:off x="184650" y="122400"/>
            <a:ext cx="1347656" cy="952838"/>
          </a:xfrm>
          <a:prstGeom prst="rect">
            <a:avLst/>
          </a:prstGeom>
          <a:noFill/>
          <a:ln>
            <a:noFill/>
          </a:ln>
        </p:spPr>
      </p:pic>
      <p:pic>
        <p:nvPicPr>
          <p:cNvPr id="219" name="Google Shape;219;g333a48f99fe_0_81"/>
          <p:cNvPicPr preferRelativeResize="0"/>
          <p:nvPr/>
        </p:nvPicPr>
        <p:blipFill rotWithShape="1">
          <a:blip r:embed="rId6">
            <a:alphaModFix/>
          </a:blip>
          <a:srcRect b="37202" l="6154" r="5917" t="32938"/>
          <a:stretch/>
        </p:blipFill>
        <p:spPr>
          <a:xfrm>
            <a:off x="6937913" y="521438"/>
            <a:ext cx="1601418" cy="272681"/>
          </a:xfrm>
          <a:prstGeom prst="rect">
            <a:avLst/>
          </a:prstGeom>
          <a:noFill/>
          <a:ln>
            <a:noFill/>
          </a:ln>
        </p:spPr>
      </p:pic>
      <p:sp>
        <p:nvSpPr>
          <p:cNvPr id="220" name="Google Shape;220;g333a48f99fe_0_81"/>
          <p:cNvSpPr txBox="1"/>
          <p:nvPr>
            <p:ph type="ctrTitle"/>
          </p:nvPr>
        </p:nvSpPr>
        <p:spPr>
          <a:xfrm>
            <a:off x="1009200" y="1075256"/>
            <a:ext cx="7125600" cy="11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US" sz="4000">
                <a:solidFill>
                  <a:schemeClr val="lt1"/>
                </a:solidFill>
                <a:latin typeface="Bebas Neue"/>
                <a:ea typeface="Bebas Neue"/>
                <a:cs typeface="Bebas Neue"/>
                <a:sym typeface="Bebas Neue"/>
              </a:rPr>
              <a:t>Vocational school graduate academy</a:t>
            </a:r>
            <a:endParaRPr sz="4000">
              <a:solidFill>
                <a:schemeClr val="lt1"/>
              </a:solidFill>
              <a:latin typeface="Bebas Neue"/>
              <a:ea typeface="Bebas Neue"/>
              <a:cs typeface="Bebas Neue"/>
              <a:sym typeface="Bebas Neue"/>
            </a:endParaRPr>
          </a:p>
        </p:txBody>
      </p:sp>
      <p:sp>
        <p:nvSpPr>
          <p:cNvPr id="221" name="Google Shape;221;g333a48f99fe_0_81"/>
          <p:cNvSpPr txBox="1"/>
          <p:nvPr>
            <p:ph idx="1" type="subTitle"/>
          </p:nvPr>
        </p:nvSpPr>
        <p:spPr>
          <a:xfrm>
            <a:off x="1371300" y="2631925"/>
            <a:ext cx="6635100" cy="5142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027"/>
              <a:buNone/>
            </a:pPr>
            <a:r>
              <a:rPr b="1" lang="en-US" sz="2400">
                <a:solidFill>
                  <a:srgbClr val="FFFFFF"/>
                </a:solidFill>
                <a:latin typeface="Roboto"/>
                <a:ea typeface="Roboto"/>
                <a:cs typeface="Roboto"/>
                <a:sym typeface="Roboto"/>
              </a:rPr>
              <a:t>Pertemuan #1- : Installasi Alat Bantu (Sesi 1)</a:t>
            </a:r>
            <a:endParaRPr/>
          </a:p>
        </p:txBody>
      </p:sp>
      <p:sp>
        <p:nvSpPr>
          <p:cNvPr id="222" name="Google Shape;222;g333a48f99fe_0_81"/>
          <p:cNvSpPr txBox="1"/>
          <p:nvPr>
            <p:ph idx="1" type="subTitle"/>
          </p:nvPr>
        </p:nvSpPr>
        <p:spPr>
          <a:xfrm>
            <a:off x="1801225" y="3241525"/>
            <a:ext cx="5784000" cy="514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800"/>
              <a:buNone/>
            </a:pPr>
            <a:r>
              <a:rPr b="1" lang="en-US" sz="2400">
                <a:solidFill>
                  <a:srgbClr val="FFFFFF"/>
                </a:solidFill>
                <a:latin typeface="Roboto"/>
                <a:ea typeface="Roboto"/>
                <a:cs typeface="Roboto"/>
                <a:sym typeface="Roboto"/>
              </a:rPr>
              <a:t>Perguruan Tinggi: Universitas Tidar</a:t>
            </a:r>
            <a:endParaRPr b="1" sz="2400">
              <a:solidFill>
                <a:srgbClr val="FFFFFF"/>
              </a:solidFill>
              <a:latin typeface="Roboto"/>
              <a:ea typeface="Roboto"/>
              <a:cs typeface="Roboto"/>
              <a:sym typeface="Roboto"/>
            </a:endParaRPr>
          </a:p>
        </p:txBody>
      </p:sp>
      <p:grpSp>
        <p:nvGrpSpPr>
          <p:cNvPr id="223" name="Google Shape;223;g333a48f99fe_0_81"/>
          <p:cNvGrpSpPr/>
          <p:nvPr/>
        </p:nvGrpSpPr>
        <p:grpSpPr>
          <a:xfrm>
            <a:off x="2625147" y="206522"/>
            <a:ext cx="712275" cy="728165"/>
            <a:chOff x="2655627" y="285750"/>
            <a:chExt cx="712275" cy="728165"/>
          </a:xfrm>
        </p:grpSpPr>
        <p:sp>
          <p:nvSpPr>
            <p:cNvPr id="224" name="Google Shape;224;g333a48f99fe_0_81"/>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5" name="Google Shape;225;g333a48f99fe_0_81"/>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8"/>
          <p:cNvSpPr/>
          <p:nvPr/>
        </p:nvSpPr>
        <p:spPr>
          <a:xfrm>
            <a:off x="331181" y="23699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Pengantar Android Studio</a:t>
            </a:r>
            <a:endParaRPr b="0" i="0" sz="2000" u="none" cap="none" strike="noStrike">
              <a:solidFill>
                <a:srgbClr val="002060"/>
              </a:solidFill>
              <a:latin typeface="Arial"/>
              <a:ea typeface="Arial"/>
              <a:cs typeface="Arial"/>
              <a:sym typeface="Arial"/>
            </a:endParaRPr>
          </a:p>
        </p:txBody>
      </p:sp>
      <p:pic>
        <p:nvPicPr>
          <p:cNvPr id="307" name="Google Shape;307;p8"/>
          <p:cNvPicPr preferRelativeResize="0"/>
          <p:nvPr/>
        </p:nvPicPr>
        <p:blipFill rotWithShape="1">
          <a:blip r:embed="rId3">
            <a:alphaModFix/>
          </a:blip>
          <a:srcRect b="0" l="0" r="0" t="0"/>
          <a:stretch/>
        </p:blipFill>
        <p:spPr>
          <a:xfrm>
            <a:off x="695982" y="1357533"/>
            <a:ext cx="4567445" cy="1304984"/>
          </a:xfrm>
          <a:prstGeom prst="rect">
            <a:avLst/>
          </a:prstGeom>
          <a:noFill/>
          <a:ln>
            <a:noFill/>
          </a:ln>
        </p:spPr>
      </p:pic>
      <p:pic>
        <p:nvPicPr>
          <p:cNvPr id="308" name="Google Shape;308;p8"/>
          <p:cNvPicPr preferRelativeResize="0"/>
          <p:nvPr/>
        </p:nvPicPr>
        <p:blipFill rotWithShape="1">
          <a:blip r:embed="rId4">
            <a:alphaModFix/>
          </a:blip>
          <a:srcRect b="0" l="0" r="0" t="0"/>
          <a:stretch/>
        </p:blipFill>
        <p:spPr>
          <a:xfrm>
            <a:off x="4725236" y="1246614"/>
            <a:ext cx="3531771" cy="3411690"/>
          </a:xfrm>
          <a:prstGeom prst="rect">
            <a:avLst/>
          </a:prstGeom>
          <a:noFill/>
          <a:ln>
            <a:noFill/>
          </a:ln>
        </p:spPr>
      </p:pic>
      <p:sp>
        <p:nvSpPr>
          <p:cNvPr id="309" name="Google Shape;309;p8"/>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p9"/>
          <p:cNvSpPr/>
          <p:nvPr/>
        </p:nvSpPr>
        <p:spPr>
          <a:xfrm>
            <a:off x="331181" y="244876"/>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Pengantar Android Studio</a:t>
            </a:r>
            <a:endParaRPr b="1" i="0" sz="2000" u="none" cap="none" strike="noStrike">
              <a:solidFill>
                <a:srgbClr val="002060"/>
              </a:solidFill>
              <a:latin typeface="Arial"/>
              <a:ea typeface="Arial"/>
              <a:cs typeface="Arial"/>
              <a:sym typeface="Arial"/>
            </a:endParaRPr>
          </a:p>
        </p:txBody>
      </p:sp>
      <p:sp>
        <p:nvSpPr>
          <p:cNvPr id="316" name="Google Shape;316;p9"/>
          <p:cNvSpPr/>
          <p:nvPr/>
        </p:nvSpPr>
        <p:spPr>
          <a:xfrm>
            <a:off x="4572000" y="746347"/>
            <a:ext cx="4223208" cy="424727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Android Studio adalah sebuah IDE untuk Android Development yang diperkenalkan oleh google pada acara Google I/O 2013.</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Android Studio merupakan pengembangkan dari Eclipse IDE, dan dibuat berdasarkan IDE Java populer, yaitu IntelliJ IDEA.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Android Studio merupakan IDE resmi untuk pengembangan aplikasi Android.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17" name="Google Shape;317;p9"/>
          <p:cNvPicPr preferRelativeResize="0"/>
          <p:nvPr/>
        </p:nvPicPr>
        <p:blipFill rotWithShape="1">
          <a:blip r:embed="rId3">
            <a:alphaModFix/>
          </a:blip>
          <a:srcRect b="0" l="0" r="0" t="0"/>
          <a:stretch/>
        </p:blipFill>
        <p:spPr>
          <a:xfrm>
            <a:off x="767409" y="746347"/>
            <a:ext cx="3804591" cy="2861115"/>
          </a:xfrm>
          <a:prstGeom prst="rect">
            <a:avLst/>
          </a:prstGeom>
          <a:noFill/>
          <a:ln>
            <a:noFill/>
          </a:ln>
        </p:spPr>
      </p:pic>
      <p:sp>
        <p:nvSpPr>
          <p:cNvPr id="318" name="Google Shape;318;p9"/>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4" name="Google Shape;324;p10"/>
          <p:cNvSpPr/>
          <p:nvPr/>
        </p:nvSpPr>
        <p:spPr>
          <a:xfrm>
            <a:off x="331181" y="229112"/>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Pengantar Android Studio</a:t>
            </a:r>
            <a:endParaRPr b="1" i="0" sz="2000" u="none" cap="none" strike="noStrike">
              <a:solidFill>
                <a:srgbClr val="002060"/>
              </a:solidFill>
              <a:latin typeface="Arial"/>
              <a:ea typeface="Arial"/>
              <a:cs typeface="Arial"/>
              <a:sym typeface="Arial"/>
            </a:endParaRPr>
          </a:p>
        </p:txBody>
      </p:sp>
      <p:sp>
        <p:nvSpPr>
          <p:cNvPr id="325" name="Google Shape;325;p10"/>
          <p:cNvSpPr/>
          <p:nvPr/>
        </p:nvSpPr>
        <p:spPr>
          <a:xfrm>
            <a:off x="4572000" y="746347"/>
            <a:ext cx="4223208" cy="258528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Sebagai pengembangan dari Eclipse, Android Studio mempunyai banyak fitur-fitur baru dibandingkan dengan Eclipse IDE.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Berbeda dengan Eclipse yang menggunakan Ant, Android Studio menggunakan Gradle sebagai build environment.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6" name="Google Shape;326;p10"/>
          <p:cNvPicPr preferRelativeResize="0"/>
          <p:nvPr/>
        </p:nvPicPr>
        <p:blipFill rotWithShape="1">
          <a:blip r:embed="rId3">
            <a:alphaModFix/>
          </a:blip>
          <a:srcRect b="0" l="0" r="0" t="0"/>
          <a:stretch/>
        </p:blipFill>
        <p:spPr>
          <a:xfrm>
            <a:off x="776373" y="746347"/>
            <a:ext cx="3795627" cy="2846720"/>
          </a:xfrm>
          <a:prstGeom prst="rect">
            <a:avLst/>
          </a:prstGeom>
          <a:noFill/>
          <a:ln>
            <a:noFill/>
          </a:ln>
        </p:spPr>
      </p:pic>
      <p:sp>
        <p:nvSpPr>
          <p:cNvPr id="327" name="Google Shape;327;p10"/>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3" name="Google Shape;333;p11"/>
          <p:cNvSpPr/>
          <p:nvPr/>
        </p:nvSpPr>
        <p:spPr>
          <a:xfrm>
            <a:off x="331181" y="221228"/>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Pengantar Android Studio</a:t>
            </a:r>
            <a:endParaRPr b="1" i="0" sz="2000" u="none" cap="none" strike="noStrike">
              <a:solidFill>
                <a:srgbClr val="002060"/>
              </a:solidFill>
              <a:latin typeface="Arial"/>
              <a:ea typeface="Arial"/>
              <a:cs typeface="Arial"/>
              <a:sym typeface="Arial"/>
            </a:endParaRPr>
          </a:p>
        </p:txBody>
      </p:sp>
      <p:sp>
        <p:nvSpPr>
          <p:cNvPr id="334" name="Google Shape;334;p11"/>
          <p:cNvSpPr/>
          <p:nvPr/>
        </p:nvSpPr>
        <p:spPr>
          <a:xfrm>
            <a:off x="4572000" y="746347"/>
            <a:ext cx="4223208" cy="34162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Menggunakan Gradle-based build system yang fleksibel.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Template support untuk Google Services dan berbagai macam tipe perangkat.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Built-in support untuk Google Cloud Platform, sehingga mudah untuk integrasi dengan Google Cloud Messaging dan App Engine.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Import library langsung dari Maven repository dan masih banyak lagi yang lainnya.</a:t>
            </a:r>
            <a:endParaRPr b="1" i="0" sz="1800" u="none" cap="none" strike="noStrike">
              <a:solidFill>
                <a:srgbClr val="000000"/>
              </a:solidFill>
              <a:latin typeface="Arial"/>
              <a:ea typeface="Arial"/>
              <a:cs typeface="Arial"/>
              <a:sym typeface="Arial"/>
            </a:endParaRPr>
          </a:p>
        </p:txBody>
      </p:sp>
      <p:pic>
        <p:nvPicPr>
          <p:cNvPr id="335" name="Google Shape;335;p11"/>
          <p:cNvPicPr preferRelativeResize="0"/>
          <p:nvPr/>
        </p:nvPicPr>
        <p:blipFill rotWithShape="1">
          <a:blip r:embed="rId3">
            <a:alphaModFix/>
          </a:blip>
          <a:srcRect b="0" l="0" r="0" t="0"/>
          <a:stretch/>
        </p:blipFill>
        <p:spPr>
          <a:xfrm>
            <a:off x="758734" y="746346"/>
            <a:ext cx="3813265" cy="2875303"/>
          </a:xfrm>
          <a:prstGeom prst="rect">
            <a:avLst/>
          </a:prstGeom>
          <a:noFill/>
          <a:ln>
            <a:noFill/>
          </a:ln>
        </p:spPr>
      </p:pic>
      <p:sp>
        <p:nvSpPr>
          <p:cNvPr id="336" name="Google Shape;336;p11"/>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2" name="Google Shape;342;p12"/>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002060"/>
                </a:solidFill>
                <a:latin typeface="Arial"/>
                <a:ea typeface="Arial"/>
                <a:cs typeface="Arial"/>
                <a:sym typeface="Arial"/>
              </a:rPr>
              <a:t>System Requirements Android Studio</a:t>
            </a:r>
            <a:endParaRPr b="0" i="0" sz="2000" u="none" cap="none" strike="noStrike">
              <a:solidFill>
                <a:srgbClr val="002060"/>
              </a:solidFill>
              <a:latin typeface="Arial"/>
              <a:ea typeface="Arial"/>
              <a:cs typeface="Arial"/>
              <a:sym typeface="Arial"/>
            </a:endParaRPr>
          </a:p>
        </p:txBody>
      </p:sp>
      <p:sp>
        <p:nvSpPr>
          <p:cNvPr id="343" name="Google Shape;343;p12"/>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4" name="Google Shape;344;p12"/>
          <p:cNvSpPr/>
          <p:nvPr/>
        </p:nvSpPr>
        <p:spPr>
          <a:xfrm>
            <a:off x="173788" y="4232943"/>
            <a:ext cx="8481640"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Source: </a:t>
            </a:r>
            <a:r>
              <a:rPr b="0" i="0" lang="en-US" sz="2000" u="sng" cap="none" strike="noStrike">
                <a:solidFill>
                  <a:srgbClr val="000000"/>
                </a:solidFill>
                <a:latin typeface="Courier New"/>
                <a:ea typeface="Courier New"/>
                <a:cs typeface="Courier New"/>
                <a:sym typeface="Courier New"/>
                <a:hlinkClick r:id="rId3">
                  <a:extLst>
                    <a:ext uri="{A12FA001-AC4F-418D-AE19-62706E023703}">
                      <ahyp:hlinkClr val="tx"/>
                    </a:ext>
                  </a:extLst>
                </a:hlinkClick>
              </a:rPr>
              <a:t>https://developer.android.com/studio/</a:t>
            </a:r>
            <a:endParaRPr b="0" i="0" sz="2000" u="none" cap="none" strike="noStrike">
              <a:solidFill>
                <a:srgbClr val="000000"/>
              </a:solidFill>
              <a:latin typeface="Courier New"/>
              <a:ea typeface="Courier New"/>
              <a:cs typeface="Courier New"/>
              <a:sym typeface="Courier New"/>
            </a:endParaRPr>
          </a:p>
        </p:txBody>
      </p:sp>
      <p:pic>
        <p:nvPicPr>
          <p:cNvPr id="345" name="Google Shape;345;p12"/>
          <p:cNvPicPr preferRelativeResize="0"/>
          <p:nvPr/>
        </p:nvPicPr>
        <p:blipFill rotWithShape="1">
          <a:blip r:embed="rId4">
            <a:alphaModFix/>
          </a:blip>
          <a:srcRect b="0" l="0" r="0" t="0"/>
          <a:stretch/>
        </p:blipFill>
        <p:spPr>
          <a:xfrm>
            <a:off x="1120665" y="1252930"/>
            <a:ext cx="6902670" cy="2604035"/>
          </a:xfrm>
          <a:prstGeom prst="rect">
            <a:avLst/>
          </a:prstGeom>
          <a:noFill/>
          <a:ln>
            <a:noFill/>
          </a:ln>
        </p:spPr>
      </p:pic>
      <p:sp>
        <p:nvSpPr>
          <p:cNvPr id="346" name="Google Shape;346;p12"/>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p13"/>
          <p:cNvSpPr/>
          <p:nvPr/>
        </p:nvSpPr>
        <p:spPr>
          <a:xfrm>
            <a:off x="331181" y="221228"/>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Membuat Project Android Studio</a:t>
            </a:r>
            <a:endParaRPr b="1" i="0" sz="2000" u="none" cap="none" strike="noStrike">
              <a:solidFill>
                <a:srgbClr val="002060"/>
              </a:solidFill>
              <a:latin typeface="Arial"/>
              <a:ea typeface="Arial"/>
              <a:cs typeface="Arial"/>
              <a:sym typeface="Arial"/>
            </a:endParaRPr>
          </a:p>
        </p:txBody>
      </p:sp>
      <p:sp>
        <p:nvSpPr>
          <p:cNvPr id="353" name="Google Shape;353;p13"/>
          <p:cNvSpPr/>
          <p:nvPr/>
        </p:nvSpPr>
        <p:spPr>
          <a:xfrm>
            <a:off x="4572000" y="746347"/>
            <a:ext cx="4223208" cy="9232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Buka aplikasi Android Studio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menu </a:t>
            </a:r>
            <a:r>
              <a:rPr b="1" i="0" lang="en-US" sz="1800" u="none" cap="none" strike="noStrike">
                <a:solidFill>
                  <a:srgbClr val="000000"/>
                </a:solidFill>
                <a:latin typeface="Arial"/>
                <a:ea typeface="Arial"/>
                <a:cs typeface="Arial"/>
                <a:sym typeface="Arial"/>
              </a:rPr>
              <a:t>File 🡪 New 🡪 New Project</a:t>
            </a:r>
            <a:endParaRPr b="1" i="0" sz="1800" u="none" cap="none" strike="noStrike">
              <a:solidFill>
                <a:srgbClr val="000000"/>
              </a:solidFill>
              <a:latin typeface="Arial"/>
              <a:ea typeface="Arial"/>
              <a:cs typeface="Arial"/>
              <a:sym typeface="Arial"/>
            </a:endParaRPr>
          </a:p>
        </p:txBody>
      </p:sp>
      <p:pic>
        <p:nvPicPr>
          <p:cNvPr id="354" name="Google Shape;354;p13"/>
          <p:cNvPicPr preferRelativeResize="0"/>
          <p:nvPr/>
        </p:nvPicPr>
        <p:blipFill rotWithShape="1">
          <a:blip r:embed="rId3">
            <a:alphaModFix/>
          </a:blip>
          <a:srcRect b="59843" l="-1" r="64082" t="0"/>
          <a:stretch/>
        </p:blipFill>
        <p:spPr>
          <a:xfrm>
            <a:off x="695982" y="723421"/>
            <a:ext cx="3876018" cy="2436354"/>
          </a:xfrm>
          <a:prstGeom prst="rect">
            <a:avLst/>
          </a:prstGeom>
          <a:noFill/>
          <a:ln>
            <a:noFill/>
          </a:ln>
        </p:spPr>
      </p:pic>
      <p:pic>
        <p:nvPicPr>
          <p:cNvPr id="355" name="Google Shape;355;p13"/>
          <p:cNvPicPr preferRelativeResize="0"/>
          <p:nvPr/>
        </p:nvPicPr>
        <p:blipFill rotWithShape="1">
          <a:blip r:embed="rId4">
            <a:alphaModFix/>
          </a:blip>
          <a:srcRect b="0" l="0" r="0" t="0"/>
          <a:stretch/>
        </p:blipFill>
        <p:spPr>
          <a:xfrm>
            <a:off x="5051249" y="1835609"/>
            <a:ext cx="3604179" cy="2274846"/>
          </a:xfrm>
          <a:prstGeom prst="rect">
            <a:avLst/>
          </a:prstGeom>
          <a:noFill/>
          <a:ln>
            <a:noFill/>
          </a:ln>
        </p:spPr>
      </p:pic>
      <p:sp>
        <p:nvSpPr>
          <p:cNvPr id="356" name="Google Shape;356;p13"/>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4"/>
          <p:cNvSpPr/>
          <p:nvPr/>
        </p:nvSpPr>
        <p:spPr>
          <a:xfrm>
            <a:off x="331181" y="221228"/>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Membuat Project Android Studio</a:t>
            </a:r>
            <a:endParaRPr b="1" i="0" sz="2000" u="none" cap="none" strike="noStrike">
              <a:solidFill>
                <a:srgbClr val="002060"/>
              </a:solidFill>
              <a:latin typeface="Arial"/>
              <a:ea typeface="Arial"/>
              <a:cs typeface="Arial"/>
              <a:sym typeface="Arial"/>
            </a:endParaRPr>
          </a:p>
        </p:txBody>
      </p:sp>
      <p:sp>
        <p:nvSpPr>
          <p:cNvPr id="362" name="Google Shape;362;p14"/>
          <p:cNvSpPr/>
          <p:nvPr/>
        </p:nvSpPr>
        <p:spPr>
          <a:xfrm>
            <a:off x="4572000" y="746347"/>
            <a:ext cx="4223208" cy="6462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Empty Activity, kemudian klik Next</a:t>
            </a:r>
            <a:endParaRPr b="1" i="0" sz="1800" u="none" cap="none" strike="noStrike">
              <a:solidFill>
                <a:srgbClr val="000000"/>
              </a:solidFill>
              <a:latin typeface="Arial"/>
              <a:ea typeface="Arial"/>
              <a:cs typeface="Arial"/>
              <a:sym typeface="Arial"/>
            </a:endParaRPr>
          </a:p>
        </p:txBody>
      </p:sp>
      <p:pic>
        <p:nvPicPr>
          <p:cNvPr id="363" name="Google Shape;363;p14"/>
          <p:cNvPicPr preferRelativeResize="0"/>
          <p:nvPr/>
        </p:nvPicPr>
        <p:blipFill rotWithShape="1">
          <a:blip r:embed="rId3">
            <a:alphaModFix/>
          </a:blip>
          <a:srcRect b="0" l="0" r="0" t="0"/>
          <a:stretch/>
        </p:blipFill>
        <p:spPr>
          <a:xfrm>
            <a:off x="695982" y="803923"/>
            <a:ext cx="3876018" cy="2775950"/>
          </a:xfrm>
          <a:prstGeom prst="rect">
            <a:avLst/>
          </a:prstGeom>
          <a:noFill/>
          <a:ln>
            <a:noFill/>
          </a:ln>
        </p:spPr>
      </p:pic>
      <p:sp>
        <p:nvSpPr>
          <p:cNvPr id="364" name="Google Shape;364;p14"/>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p:nvPr/>
        </p:nvSpPr>
        <p:spPr>
          <a:xfrm>
            <a:off x="331181" y="236993"/>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Membuat Project Android Studio</a:t>
            </a:r>
            <a:endParaRPr b="1" i="0" sz="2000" u="none" cap="none" strike="noStrike">
              <a:solidFill>
                <a:srgbClr val="002060"/>
              </a:solidFill>
              <a:latin typeface="Arial"/>
              <a:ea typeface="Arial"/>
              <a:cs typeface="Arial"/>
              <a:sym typeface="Arial"/>
            </a:endParaRPr>
          </a:p>
        </p:txBody>
      </p:sp>
      <p:sp>
        <p:nvSpPr>
          <p:cNvPr id="370" name="Google Shape;370;p15"/>
          <p:cNvSpPr/>
          <p:nvPr/>
        </p:nvSpPr>
        <p:spPr>
          <a:xfrm>
            <a:off x="4572000" y="746347"/>
            <a:ext cx="4223208" cy="258528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Isi Name sesuai dengan nama aplikasi yang akan dibuat.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Package Name dan Save Location akan otomatis terisi.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Pastikan Language yang dipilih adalah Java.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minimum API level yaitu API 15, agar semua device support 100%.</a:t>
            </a:r>
            <a:endParaRPr b="0" i="0" sz="1800" u="none" cap="none" strike="noStrike">
              <a:solidFill>
                <a:srgbClr val="000000"/>
              </a:solidFill>
              <a:latin typeface="Arial"/>
              <a:ea typeface="Arial"/>
              <a:cs typeface="Arial"/>
              <a:sym typeface="Arial"/>
            </a:endParaRPr>
          </a:p>
        </p:txBody>
      </p:sp>
      <p:pic>
        <p:nvPicPr>
          <p:cNvPr id="371" name="Google Shape;371;p15"/>
          <p:cNvPicPr preferRelativeResize="0"/>
          <p:nvPr/>
        </p:nvPicPr>
        <p:blipFill rotWithShape="1">
          <a:blip r:embed="rId3">
            <a:alphaModFix/>
          </a:blip>
          <a:srcRect b="0" l="0" r="0" t="0"/>
          <a:stretch/>
        </p:blipFill>
        <p:spPr>
          <a:xfrm>
            <a:off x="695982" y="746347"/>
            <a:ext cx="3876018" cy="2775951"/>
          </a:xfrm>
          <a:prstGeom prst="rect">
            <a:avLst/>
          </a:prstGeom>
          <a:noFill/>
          <a:ln>
            <a:noFill/>
          </a:ln>
        </p:spPr>
      </p:pic>
      <p:sp>
        <p:nvSpPr>
          <p:cNvPr id="372" name="Google Shape;372;p15"/>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6"/>
          <p:cNvSpPr/>
          <p:nvPr/>
        </p:nvSpPr>
        <p:spPr>
          <a:xfrm>
            <a:off x="331181" y="244876"/>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Membuat Project Android Studio</a:t>
            </a:r>
            <a:endParaRPr b="1" i="0" sz="2000" u="none" cap="none" strike="noStrike">
              <a:solidFill>
                <a:srgbClr val="002060"/>
              </a:solidFill>
              <a:latin typeface="Arial"/>
              <a:ea typeface="Arial"/>
              <a:cs typeface="Arial"/>
              <a:sym typeface="Arial"/>
            </a:endParaRPr>
          </a:p>
        </p:txBody>
      </p:sp>
      <p:sp>
        <p:nvSpPr>
          <p:cNvPr id="378" name="Google Shape;378;p16"/>
          <p:cNvSpPr/>
          <p:nvPr/>
        </p:nvSpPr>
        <p:spPr>
          <a:xfrm>
            <a:off x="4572000" y="746347"/>
            <a:ext cx="4223208" cy="313928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Isi Name sesuai dengan nama aplikasi yang akan dibuat.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Package Name dan Save Location akan otomatis terisi.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Pastikan Language yang dipilih adalah Java.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minimum API level yaitu API 15, agar semua device support 100%.</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Klik Finish</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79" name="Google Shape;379;p16"/>
          <p:cNvPicPr preferRelativeResize="0"/>
          <p:nvPr/>
        </p:nvPicPr>
        <p:blipFill rotWithShape="1">
          <a:blip r:embed="rId3">
            <a:alphaModFix/>
          </a:blip>
          <a:srcRect b="0" l="0" r="0" t="0"/>
          <a:stretch/>
        </p:blipFill>
        <p:spPr>
          <a:xfrm>
            <a:off x="695982" y="751682"/>
            <a:ext cx="3876018" cy="2775951"/>
          </a:xfrm>
          <a:prstGeom prst="rect">
            <a:avLst/>
          </a:prstGeom>
          <a:noFill/>
          <a:ln>
            <a:noFill/>
          </a:ln>
        </p:spPr>
      </p:pic>
      <p:sp>
        <p:nvSpPr>
          <p:cNvPr id="380" name="Google Shape;380;p16"/>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7"/>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002060"/>
                </a:solidFill>
                <a:latin typeface="Arial"/>
                <a:ea typeface="Arial"/>
                <a:cs typeface="Arial"/>
                <a:sym typeface="Arial"/>
              </a:rPr>
              <a:t>System Requirements Android Studio</a:t>
            </a:r>
            <a:endParaRPr b="0" i="0" sz="2000" u="none" cap="none" strike="noStrike">
              <a:solidFill>
                <a:srgbClr val="002060"/>
              </a:solidFill>
              <a:latin typeface="Arial"/>
              <a:ea typeface="Arial"/>
              <a:cs typeface="Arial"/>
              <a:sym typeface="Arial"/>
            </a:endParaRPr>
          </a:p>
        </p:txBody>
      </p:sp>
      <p:sp>
        <p:nvSpPr>
          <p:cNvPr id="386" name="Google Shape;386;p17"/>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17"/>
          <p:cNvSpPr/>
          <p:nvPr/>
        </p:nvSpPr>
        <p:spPr>
          <a:xfrm>
            <a:off x="348792" y="842214"/>
            <a:ext cx="8481640"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Tampilan Project yang berhasil dibuat</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urier New"/>
              <a:ea typeface="Courier New"/>
              <a:cs typeface="Courier New"/>
              <a:sym typeface="Courier New"/>
            </a:endParaRPr>
          </a:p>
        </p:txBody>
      </p:sp>
      <p:pic>
        <p:nvPicPr>
          <p:cNvPr id="388" name="Google Shape;388;p17"/>
          <p:cNvPicPr preferRelativeResize="0"/>
          <p:nvPr/>
        </p:nvPicPr>
        <p:blipFill rotWithShape="1">
          <a:blip r:embed="rId3">
            <a:alphaModFix/>
          </a:blip>
          <a:srcRect b="0" l="0" r="0" t="0"/>
          <a:stretch/>
        </p:blipFill>
        <p:spPr>
          <a:xfrm>
            <a:off x="1547083" y="1577171"/>
            <a:ext cx="6085059" cy="3242989"/>
          </a:xfrm>
          <a:prstGeom prst="rect">
            <a:avLst/>
          </a:prstGeom>
          <a:noFill/>
          <a:ln>
            <a:noFill/>
          </a:ln>
        </p:spPr>
      </p:pic>
      <p:sp>
        <p:nvSpPr>
          <p:cNvPr id="389" name="Google Shape;389;p1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30a51ffef9_0_66"/>
          <p:cNvSpPr txBox="1"/>
          <p:nvPr/>
        </p:nvSpPr>
        <p:spPr>
          <a:xfrm>
            <a:off x="251101" y="913144"/>
            <a:ext cx="1972200" cy="369300"/>
          </a:xfrm>
          <a:prstGeom prst="rect">
            <a:avLst/>
          </a:prstGeom>
          <a:noFill/>
          <a:ln>
            <a:noFill/>
          </a:ln>
        </p:spPr>
        <p:txBody>
          <a:bodyPr anchorCtr="0" anchor="t" bIns="0" lIns="54000" spcFirstLastPara="1" rIns="2700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Profil Pengajar</a:t>
            </a:r>
            <a:endParaRPr b="0" i="0" sz="2400" u="none" cap="none" strike="noStrike">
              <a:solidFill>
                <a:schemeClr val="dk1"/>
              </a:solidFill>
              <a:latin typeface="Calibri"/>
              <a:ea typeface="Calibri"/>
              <a:cs typeface="Calibri"/>
              <a:sym typeface="Calibri"/>
            </a:endParaRPr>
          </a:p>
        </p:txBody>
      </p:sp>
      <p:sp>
        <p:nvSpPr>
          <p:cNvPr id="231" name="Google Shape;231;g330a51ffef9_0_66"/>
          <p:cNvSpPr/>
          <p:nvPr/>
        </p:nvSpPr>
        <p:spPr>
          <a:xfrm>
            <a:off x="3103693" y="1105606"/>
            <a:ext cx="5403300" cy="99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32" name="Google Shape;232;g330a51ffef9_0_66"/>
          <p:cNvSpPr/>
          <p:nvPr/>
        </p:nvSpPr>
        <p:spPr>
          <a:xfrm>
            <a:off x="3103688" y="2194875"/>
            <a:ext cx="5403300" cy="180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33" name="Google Shape;233;g330a51ffef9_0_66"/>
          <p:cNvSpPr/>
          <p:nvPr/>
        </p:nvSpPr>
        <p:spPr>
          <a:xfrm>
            <a:off x="3103688" y="4141407"/>
            <a:ext cx="5403300" cy="8241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nvGrpSpPr>
          <p:cNvPr id="234" name="Google Shape;234;g330a51ffef9_0_66"/>
          <p:cNvGrpSpPr/>
          <p:nvPr/>
        </p:nvGrpSpPr>
        <p:grpSpPr>
          <a:xfrm>
            <a:off x="3158378" y="1116544"/>
            <a:ext cx="5296275" cy="790953"/>
            <a:chOff x="5735170" y="2041582"/>
            <a:chExt cx="7061700" cy="1054604"/>
          </a:xfrm>
        </p:grpSpPr>
        <p:sp>
          <p:nvSpPr>
            <p:cNvPr id="235" name="Google Shape;235;g330a51ffef9_0_66"/>
            <p:cNvSpPr txBox="1"/>
            <p:nvPr/>
          </p:nvSpPr>
          <p:spPr>
            <a:xfrm>
              <a:off x="5735170" y="2041582"/>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Latar Belakang Pendidikan</a:t>
              </a:r>
              <a:endParaRPr b="1" i="0" sz="1900" u="none" cap="none" strike="noStrike">
                <a:solidFill>
                  <a:schemeClr val="dk1"/>
                </a:solidFill>
                <a:latin typeface="Calibri"/>
                <a:ea typeface="Calibri"/>
                <a:cs typeface="Calibri"/>
                <a:sym typeface="Calibri"/>
              </a:endParaRPr>
            </a:p>
          </p:txBody>
        </p:sp>
        <p:sp>
          <p:nvSpPr>
            <p:cNvPr id="236" name="Google Shape;236;g330a51ffef9_0_66"/>
            <p:cNvSpPr txBox="1"/>
            <p:nvPr/>
          </p:nvSpPr>
          <p:spPr>
            <a:xfrm>
              <a:off x="5735170" y="2552487"/>
              <a:ext cx="7061700" cy="543699"/>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Gadjah Mada (S2)</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Negeri Semarang (S1)</a:t>
              </a:r>
              <a:endParaRPr b="0" i="0" sz="1100" u="none" cap="none" strike="noStrike">
                <a:solidFill>
                  <a:schemeClr val="dk1"/>
                </a:solidFill>
                <a:latin typeface="Calibri"/>
                <a:ea typeface="Calibri"/>
                <a:cs typeface="Calibri"/>
                <a:sym typeface="Calibri"/>
              </a:endParaRPr>
            </a:p>
          </p:txBody>
        </p:sp>
      </p:grpSp>
      <p:grpSp>
        <p:nvGrpSpPr>
          <p:cNvPr id="237" name="Google Shape;237;g330a51ffef9_0_66"/>
          <p:cNvGrpSpPr/>
          <p:nvPr/>
        </p:nvGrpSpPr>
        <p:grpSpPr>
          <a:xfrm>
            <a:off x="3158400" y="2206015"/>
            <a:ext cx="5296294" cy="1975895"/>
            <a:chOff x="5735185" y="3560735"/>
            <a:chExt cx="5266800" cy="2634525"/>
          </a:xfrm>
        </p:grpSpPr>
        <p:sp>
          <p:nvSpPr>
            <p:cNvPr id="238" name="Google Shape;238;g330a51ffef9_0_66"/>
            <p:cNvSpPr txBox="1"/>
            <p:nvPr/>
          </p:nvSpPr>
          <p:spPr>
            <a:xfrm>
              <a:off x="5735185" y="3560735"/>
              <a:ext cx="52668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Riwayat Pekerjaan dan Pengalaman Profesional</a:t>
              </a:r>
              <a:endParaRPr b="1" i="0" sz="1900" u="none" cap="none" strike="noStrike">
                <a:solidFill>
                  <a:schemeClr val="dk1"/>
                </a:solidFill>
                <a:latin typeface="Calibri"/>
                <a:ea typeface="Calibri"/>
                <a:cs typeface="Calibri"/>
                <a:sym typeface="Calibri"/>
              </a:endParaRPr>
            </a:p>
          </p:txBody>
        </p:sp>
        <p:sp>
          <p:nvSpPr>
            <p:cNvPr id="239" name="Google Shape;239;g330a51ffef9_0_66"/>
            <p:cNvSpPr txBox="1"/>
            <p:nvPr/>
          </p:nvSpPr>
          <p:spPr>
            <a:xfrm>
              <a:off x="5735185" y="4071644"/>
              <a:ext cx="5266800" cy="2123616"/>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Axar Digital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Bunda Mulia as Lecturer (2021-2024)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Lokatani as Digital Marketing Manager (2023-2024)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Dattabot/HARA as Project Manager and Copywriter (2021)</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Hamparan Stone as Digital Marketing and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Mercury Agency as Digital Marketing Planner (2019-2020)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Yello Agency as Digital Marketing and Copywriter (2019)</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Rak Kerja Agency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 (2018-2020)</a:t>
              </a:r>
              <a:endParaRPr b="0" i="0" sz="1100" u="none" cap="none" strike="noStrike">
                <a:solidFill>
                  <a:schemeClr val="dk1"/>
                </a:solidFill>
                <a:latin typeface="Calibri"/>
                <a:ea typeface="Calibri"/>
                <a:cs typeface="Calibri"/>
                <a:sym typeface="Calibri"/>
              </a:endParaRPr>
            </a:p>
          </p:txBody>
        </p:sp>
      </p:grpSp>
      <p:grpSp>
        <p:nvGrpSpPr>
          <p:cNvPr id="240" name="Google Shape;240;g330a51ffef9_0_66"/>
          <p:cNvGrpSpPr/>
          <p:nvPr/>
        </p:nvGrpSpPr>
        <p:grpSpPr>
          <a:xfrm>
            <a:off x="3158378" y="4152825"/>
            <a:ext cx="5296277" cy="791104"/>
            <a:chOff x="4211170" y="5079899"/>
            <a:chExt cx="7061703" cy="1054805"/>
          </a:xfrm>
        </p:grpSpPr>
        <p:sp>
          <p:nvSpPr>
            <p:cNvPr id="241" name="Google Shape;241;g330a51ffef9_0_66"/>
            <p:cNvSpPr txBox="1"/>
            <p:nvPr/>
          </p:nvSpPr>
          <p:spPr>
            <a:xfrm>
              <a:off x="4211170" y="5079899"/>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Kontak Pengajar</a:t>
              </a:r>
              <a:endParaRPr b="1" i="0" sz="1900" u="none" cap="none" strike="noStrike">
                <a:solidFill>
                  <a:schemeClr val="dk1"/>
                </a:solidFill>
                <a:latin typeface="Calibri"/>
                <a:ea typeface="Calibri"/>
                <a:cs typeface="Calibri"/>
                <a:sym typeface="Calibri"/>
              </a:endParaRPr>
            </a:p>
          </p:txBody>
        </p:sp>
        <p:sp>
          <p:nvSpPr>
            <p:cNvPr id="242" name="Google Shape;242;g330a51ffef9_0_66"/>
            <p:cNvSpPr txBox="1"/>
            <p:nvPr/>
          </p:nvSpPr>
          <p:spPr>
            <a:xfrm>
              <a:off x="4211173" y="5590804"/>
              <a:ext cx="7061700" cy="543900"/>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Alamat Email: affixmareta@untidar.ac.id</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Nomor Telepon/HP: 081230555391</a:t>
              </a:r>
              <a:endParaRPr b="0" i="0" sz="1100" u="none" cap="none" strike="noStrike">
                <a:solidFill>
                  <a:schemeClr val="dk1"/>
                </a:solidFill>
                <a:latin typeface="Calibri"/>
                <a:ea typeface="Calibri"/>
                <a:cs typeface="Calibri"/>
                <a:sym typeface="Calibri"/>
              </a:endParaRPr>
            </a:p>
          </p:txBody>
        </p:sp>
      </p:grpSp>
      <p:sp>
        <p:nvSpPr>
          <p:cNvPr id="243" name="Google Shape;243;g330a51ffef9_0_66"/>
          <p:cNvSpPr txBox="1"/>
          <p:nvPr/>
        </p:nvSpPr>
        <p:spPr>
          <a:xfrm>
            <a:off x="3051449" y="570244"/>
            <a:ext cx="5403300" cy="369300"/>
          </a:xfrm>
          <a:prstGeom prst="rect">
            <a:avLst/>
          </a:prstGeom>
          <a:noFill/>
          <a:ln>
            <a:noFill/>
          </a:ln>
        </p:spPr>
        <p:txBody>
          <a:bodyPr anchorCtr="0" anchor="t" bIns="0" lIns="54000" spcFirstLastPara="1" rIns="2700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Affix Mareta, M. Eng.</a:t>
            </a:r>
            <a:endParaRPr b="1" i="0" sz="2400" u="none" cap="none" strike="noStrike">
              <a:solidFill>
                <a:schemeClr val="dk1"/>
              </a:solidFill>
              <a:latin typeface="Calibri"/>
              <a:ea typeface="Calibri"/>
              <a:cs typeface="Calibri"/>
              <a:sym typeface="Calibri"/>
            </a:endParaRPr>
          </a:p>
        </p:txBody>
      </p:sp>
      <p:pic>
        <p:nvPicPr>
          <p:cNvPr id="244" name="Google Shape;244;g330a51ffef9_0_66"/>
          <p:cNvPicPr preferRelativeResize="0"/>
          <p:nvPr/>
        </p:nvPicPr>
        <p:blipFill rotWithShape="1">
          <a:blip r:embed="rId3">
            <a:alphaModFix/>
          </a:blip>
          <a:srcRect b="0" l="0" r="0" t="0"/>
          <a:stretch/>
        </p:blipFill>
        <p:spPr>
          <a:xfrm>
            <a:off x="251101" y="1557692"/>
            <a:ext cx="2058962" cy="20589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8"/>
          <p:cNvSpPr/>
          <p:nvPr/>
        </p:nvSpPr>
        <p:spPr>
          <a:xfrm>
            <a:off x="331181" y="23699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002060"/>
                </a:solidFill>
                <a:latin typeface="Arial"/>
                <a:ea typeface="Arial"/>
                <a:cs typeface="Arial"/>
                <a:sym typeface="Arial"/>
              </a:rPr>
              <a:t>System Requirements Android Studio</a:t>
            </a:r>
            <a:endParaRPr b="0" i="0" sz="2000" u="none" cap="none" strike="noStrike">
              <a:solidFill>
                <a:srgbClr val="002060"/>
              </a:solidFill>
              <a:latin typeface="Arial"/>
              <a:ea typeface="Arial"/>
              <a:cs typeface="Arial"/>
              <a:sym typeface="Arial"/>
            </a:endParaRPr>
          </a:p>
        </p:txBody>
      </p:sp>
      <p:sp>
        <p:nvSpPr>
          <p:cNvPr id="395" name="Google Shape;395;p18"/>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Screenshot from 2016-09-26 16:30:52.png" id="396" name="Google Shape;396;p18"/>
          <p:cNvPicPr preferRelativeResize="0"/>
          <p:nvPr/>
        </p:nvPicPr>
        <p:blipFill rotWithShape="1">
          <a:blip r:embed="rId3">
            <a:alphaModFix/>
          </a:blip>
          <a:srcRect b="0" l="0" r="0" t="2505"/>
          <a:stretch/>
        </p:blipFill>
        <p:spPr>
          <a:xfrm>
            <a:off x="877150" y="637575"/>
            <a:ext cx="7733700" cy="4170450"/>
          </a:xfrm>
          <a:prstGeom prst="rect">
            <a:avLst/>
          </a:prstGeom>
          <a:noFill/>
          <a:ln>
            <a:noFill/>
          </a:ln>
        </p:spPr>
      </p:pic>
      <p:sp>
        <p:nvSpPr>
          <p:cNvPr id="397" name="Google Shape;397;p1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9"/>
          <p:cNvSpPr/>
          <p:nvPr/>
        </p:nvSpPr>
        <p:spPr>
          <a:xfrm>
            <a:off x="331181" y="23699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Membuat Project Android Studio</a:t>
            </a:r>
            <a:endParaRPr b="1" i="0" sz="2000" u="none" cap="none" strike="noStrike">
              <a:solidFill>
                <a:srgbClr val="002060"/>
              </a:solidFill>
              <a:latin typeface="Arial"/>
              <a:ea typeface="Arial"/>
              <a:cs typeface="Arial"/>
              <a:sym typeface="Arial"/>
            </a:endParaRPr>
          </a:p>
        </p:txBody>
      </p:sp>
      <p:sp>
        <p:nvSpPr>
          <p:cNvPr id="403" name="Google Shape;403;p19"/>
          <p:cNvSpPr/>
          <p:nvPr/>
        </p:nvSpPr>
        <p:spPr>
          <a:xfrm>
            <a:off x="4572000" y="746347"/>
            <a:ext cx="4223208" cy="3524001"/>
          </a:xfrm>
          <a:prstGeom prst="rect">
            <a:avLst/>
          </a:prstGeom>
          <a:noFill/>
          <a:ln>
            <a:noFill/>
          </a:ln>
        </p:spPr>
        <p:txBody>
          <a:bodyPr anchorCtr="0" anchor="t" bIns="45700" lIns="91425" spcFirstLastPara="1" rIns="91425" wrap="square" tIns="45700">
            <a:spAutoFit/>
          </a:bodyPr>
          <a:lstStyle/>
          <a:p>
            <a:pPr indent="-285750" lvl="0" marL="387350" marR="0" rtl="0" algn="just">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Folder Project</a:t>
            </a:r>
            <a:endParaRPr b="0" i="0" sz="1400" u="none" cap="none" strike="noStrike">
              <a:solidFill>
                <a:srgbClr val="000000"/>
              </a:solidFill>
              <a:latin typeface="Arial"/>
              <a:ea typeface="Arial"/>
              <a:cs typeface="Arial"/>
              <a:sym typeface="Arial"/>
            </a:endParaRPr>
          </a:p>
          <a:p>
            <a:pPr indent="-241300" lvl="0" marL="457200" marR="0" rtl="0" algn="just">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manifest</a:t>
            </a:r>
            <a:r>
              <a:rPr b="0" i="0" lang="en-US" sz="1800" u="none" cap="none" strike="noStrike">
                <a:solidFill>
                  <a:srgbClr val="000000"/>
                </a:solidFill>
                <a:latin typeface="Arial"/>
                <a:ea typeface="Arial"/>
                <a:cs typeface="Arial"/>
                <a:sym typeface="Arial"/>
              </a:rPr>
              <a:t>—File Manifes Android - deskripsi aplikasi yang dibaca oleh waktu proses Android </a:t>
            </a:r>
            <a:endParaRPr b="0" i="0" sz="1400" u="none" cap="none" strike="noStrike">
              <a:solidFill>
                <a:srgbClr val="000000"/>
              </a:solidFill>
              <a:latin typeface="Arial"/>
              <a:ea typeface="Arial"/>
              <a:cs typeface="Arial"/>
              <a:sym typeface="Arial"/>
            </a:endParaRPr>
          </a:p>
          <a:p>
            <a:pPr indent="-355600" lvl="0" marL="457200" marR="0" rtl="0" algn="just">
              <a:lnSpc>
                <a:spcPct val="100000"/>
              </a:lnSpc>
              <a:spcBef>
                <a:spcPts val="1000"/>
              </a:spcBef>
              <a:spcAft>
                <a:spcPts val="0"/>
              </a:spcAft>
              <a:buClr>
                <a:schemeClr val="dk1"/>
              </a:buClr>
              <a:buSzPts val="1800"/>
              <a:buFont typeface="Arial"/>
              <a:buAutoNum type="arabicPeriod"/>
            </a:pPr>
            <a:r>
              <a:rPr b="1" i="0" lang="en-US" sz="1800" u="none" cap="none" strike="noStrike">
                <a:solidFill>
                  <a:srgbClr val="000000"/>
                </a:solidFill>
                <a:latin typeface="Arial"/>
                <a:ea typeface="Arial"/>
                <a:cs typeface="Arial"/>
                <a:sym typeface="Arial"/>
              </a:rPr>
              <a:t>java</a:t>
            </a:r>
            <a:r>
              <a:rPr b="0" i="0" lang="en-US" sz="1800" u="none" cap="none" strike="noStrike">
                <a:solidFill>
                  <a:srgbClr val="000000"/>
                </a:solidFill>
                <a:latin typeface="Arial"/>
                <a:ea typeface="Arial"/>
                <a:cs typeface="Arial"/>
                <a:sym typeface="Arial"/>
              </a:rPr>
              <a:t>—paket kode sumber Java</a:t>
            </a:r>
            <a:endParaRPr b="0" i="0" sz="1400" u="none" cap="none" strike="noStrike">
              <a:solidFill>
                <a:srgbClr val="000000"/>
              </a:solidFill>
              <a:latin typeface="Arial"/>
              <a:ea typeface="Arial"/>
              <a:cs typeface="Arial"/>
              <a:sym typeface="Arial"/>
            </a:endParaRPr>
          </a:p>
          <a:p>
            <a:pPr indent="-355600" lvl="0" marL="457200" marR="0" rtl="0" algn="just">
              <a:lnSpc>
                <a:spcPct val="100000"/>
              </a:lnSpc>
              <a:spcBef>
                <a:spcPts val="1000"/>
              </a:spcBef>
              <a:spcAft>
                <a:spcPts val="0"/>
              </a:spcAft>
              <a:buClr>
                <a:schemeClr val="dk1"/>
              </a:buClr>
              <a:buSzPts val="1800"/>
              <a:buFont typeface="Arial"/>
              <a:buAutoNum type="arabicPeriod"/>
            </a:pPr>
            <a:r>
              <a:rPr b="1" i="0" lang="en-US" sz="1800" u="none" cap="none" strike="noStrike">
                <a:solidFill>
                  <a:srgbClr val="000000"/>
                </a:solidFill>
                <a:latin typeface="Arial"/>
                <a:ea typeface="Arial"/>
                <a:cs typeface="Arial"/>
                <a:sym typeface="Arial"/>
              </a:rPr>
              <a:t>res</a:t>
            </a:r>
            <a:r>
              <a:rPr b="0" i="0" lang="en-US" sz="1800" u="none" cap="none" strike="noStrike">
                <a:solidFill>
                  <a:srgbClr val="000000"/>
                </a:solidFill>
                <a:latin typeface="Arial"/>
                <a:ea typeface="Arial"/>
                <a:cs typeface="Arial"/>
                <a:sym typeface="Arial"/>
              </a:rPr>
              <a:t>—Sumber daya (XML) - layout, string, gambar, ukuran, warna...</a:t>
            </a:r>
            <a:endParaRPr b="0" i="0" sz="1400" u="none" cap="none" strike="noStrike">
              <a:solidFill>
                <a:srgbClr val="000000"/>
              </a:solidFill>
              <a:latin typeface="Arial"/>
              <a:ea typeface="Arial"/>
              <a:cs typeface="Arial"/>
              <a:sym typeface="Arial"/>
            </a:endParaRPr>
          </a:p>
          <a:p>
            <a:pPr indent="-355600" lvl="0" marL="457200" marR="0" rtl="0" algn="just">
              <a:lnSpc>
                <a:spcPct val="100000"/>
              </a:lnSpc>
              <a:spcBef>
                <a:spcPts val="1000"/>
              </a:spcBef>
              <a:spcAft>
                <a:spcPts val="0"/>
              </a:spcAft>
              <a:buClr>
                <a:schemeClr val="dk1"/>
              </a:buClr>
              <a:buSzPts val="1800"/>
              <a:buFont typeface="Arial"/>
              <a:buAutoNum type="arabicPeriod"/>
            </a:pPr>
            <a:r>
              <a:rPr b="1" i="0" lang="en-US" sz="1800" u="none" cap="none" strike="noStrike">
                <a:solidFill>
                  <a:srgbClr val="000000"/>
                </a:solidFill>
                <a:latin typeface="Arial"/>
                <a:ea typeface="Arial"/>
                <a:cs typeface="Arial"/>
                <a:sym typeface="Arial"/>
              </a:rPr>
              <a:t>build.gradle</a:t>
            </a:r>
            <a:r>
              <a:rPr b="0" i="0" lang="en-US" sz="1800" u="none" cap="none" strike="noStrike">
                <a:solidFill>
                  <a:srgbClr val="000000"/>
                </a:solidFill>
                <a:latin typeface="Arial"/>
                <a:ea typeface="Arial"/>
                <a:cs typeface="Arial"/>
                <a:sym typeface="Arial"/>
              </a:rPr>
              <a:t>—file pembangunan Gradle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04" name="Google Shape;404;p19"/>
          <p:cNvPicPr preferRelativeResize="0"/>
          <p:nvPr/>
        </p:nvPicPr>
        <p:blipFill rotWithShape="1">
          <a:blip r:embed="rId3">
            <a:alphaModFix/>
          </a:blip>
          <a:srcRect b="17450" l="0" r="0" t="0"/>
          <a:stretch/>
        </p:blipFill>
        <p:spPr>
          <a:xfrm>
            <a:off x="695982" y="746347"/>
            <a:ext cx="3876018" cy="4171868"/>
          </a:xfrm>
          <a:prstGeom prst="rect">
            <a:avLst/>
          </a:prstGeom>
          <a:noFill/>
          <a:ln>
            <a:noFill/>
          </a:ln>
        </p:spPr>
      </p:pic>
      <p:sp>
        <p:nvSpPr>
          <p:cNvPr id="405" name="Google Shape;405;p1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0"/>
          <p:cNvSpPr/>
          <p:nvPr/>
        </p:nvSpPr>
        <p:spPr>
          <a:xfrm>
            <a:off x="331181" y="30005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11" name="Google Shape;411;p20"/>
          <p:cNvSpPr/>
          <p:nvPr/>
        </p:nvSpPr>
        <p:spPr>
          <a:xfrm>
            <a:off x="4572000" y="746347"/>
            <a:ext cx="4223208" cy="147728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Icon AVD Manager yang ada di pojok kanan atas.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Atau dengan cara pilih menu Tools 🡪 AVD Manager.</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12" name="Google Shape;412;p20"/>
          <p:cNvPicPr preferRelativeResize="0"/>
          <p:nvPr/>
        </p:nvPicPr>
        <p:blipFill rotWithShape="1">
          <a:blip r:embed="rId3">
            <a:alphaModFix/>
          </a:blip>
          <a:srcRect b="86421" l="63282" r="0" t="0"/>
          <a:stretch/>
        </p:blipFill>
        <p:spPr>
          <a:xfrm>
            <a:off x="577378" y="1492197"/>
            <a:ext cx="3618104" cy="752269"/>
          </a:xfrm>
          <a:prstGeom prst="rect">
            <a:avLst/>
          </a:prstGeom>
          <a:noFill/>
          <a:ln>
            <a:noFill/>
          </a:ln>
        </p:spPr>
      </p:pic>
      <p:sp>
        <p:nvSpPr>
          <p:cNvPr id="413" name="Google Shape;413;p20"/>
          <p:cNvSpPr/>
          <p:nvPr/>
        </p:nvSpPr>
        <p:spPr>
          <a:xfrm>
            <a:off x="3210895" y="829016"/>
            <a:ext cx="231552" cy="965476"/>
          </a:xfrm>
          <a:prstGeom prst="downArrow">
            <a:avLst>
              <a:gd fmla="val 50000" name="adj1"/>
              <a:gd fmla="val 50000" name="adj2"/>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294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4" name="Google Shape;414;p2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1"/>
          <p:cNvSpPr/>
          <p:nvPr/>
        </p:nvSpPr>
        <p:spPr>
          <a:xfrm>
            <a:off x="331181" y="229111"/>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20" name="Google Shape;420;p21"/>
          <p:cNvSpPr/>
          <p:nvPr/>
        </p:nvSpPr>
        <p:spPr>
          <a:xfrm>
            <a:off x="4572000" y="746347"/>
            <a:ext cx="4223208" cy="120028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Category Phone dan device name Pixel.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Kemudian pilih Next.</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21" name="Google Shape;421;p21"/>
          <p:cNvPicPr preferRelativeResize="0"/>
          <p:nvPr/>
        </p:nvPicPr>
        <p:blipFill rotWithShape="1">
          <a:blip r:embed="rId3">
            <a:alphaModFix/>
          </a:blip>
          <a:srcRect b="0" l="0" r="0" t="0"/>
          <a:stretch/>
        </p:blipFill>
        <p:spPr>
          <a:xfrm>
            <a:off x="695981" y="746347"/>
            <a:ext cx="3875967" cy="2498877"/>
          </a:xfrm>
          <a:prstGeom prst="rect">
            <a:avLst/>
          </a:prstGeom>
          <a:noFill/>
          <a:ln>
            <a:noFill/>
          </a:ln>
        </p:spPr>
      </p:pic>
      <p:sp>
        <p:nvSpPr>
          <p:cNvPr id="422" name="Google Shape;422;p2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2"/>
          <p:cNvSpPr/>
          <p:nvPr/>
        </p:nvSpPr>
        <p:spPr>
          <a:xfrm>
            <a:off x="331181" y="260642"/>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28" name="Google Shape;428;p22"/>
          <p:cNvSpPr/>
          <p:nvPr/>
        </p:nvSpPr>
        <p:spPr>
          <a:xfrm>
            <a:off x="4572000" y="746347"/>
            <a:ext cx="4223208" cy="9232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System Image yang diinginkan.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Kemudian Pilih Download.</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29" name="Google Shape;429;p22"/>
          <p:cNvPicPr preferRelativeResize="0"/>
          <p:nvPr/>
        </p:nvPicPr>
        <p:blipFill rotWithShape="1">
          <a:blip r:embed="rId3">
            <a:alphaModFix/>
          </a:blip>
          <a:srcRect b="0" l="0" r="0" t="0"/>
          <a:stretch/>
        </p:blipFill>
        <p:spPr>
          <a:xfrm>
            <a:off x="695982" y="813637"/>
            <a:ext cx="3876018" cy="2498910"/>
          </a:xfrm>
          <a:prstGeom prst="rect">
            <a:avLst/>
          </a:prstGeom>
          <a:noFill/>
          <a:ln>
            <a:noFill/>
          </a:ln>
        </p:spPr>
      </p:pic>
      <p:sp>
        <p:nvSpPr>
          <p:cNvPr id="430" name="Google Shape;430;p2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3"/>
          <p:cNvSpPr/>
          <p:nvPr/>
        </p:nvSpPr>
        <p:spPr>
          <a:xfrm>
            <a:off x="331181" y="268527"/>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36" name="Google Shape;436;p23"/>
          <p:cNvSpPr/>
          <p:nvPr/>
        </p:nvSpPr>
        <p:spPr>
          <a:xfrm>
            <a:off x="4572000" y="746347"/>
            <a:ext cx="4223208" cy="120028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Proses Download Image sedang berjalan.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Tunggu sampai proses selesai.</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37" name="Google Shape;437;p23"/>
          <p:cNvPicPr preferRelativeResize="0"/>
          <p:nvPr/>
        </p:nvPicPr>
        <p:blipFill rotWithShape="1">
          <a:blip r:embed="rId3">
            <a:alphaModFix/>
          </a:blip>
          <a:srcRect b="0" l="0" r="0" t="0"/>
          <a:stretch/>
        </p:blipFill>
        <p:spPr>
          <a:xfrm>
            <a:off x="695982" y="809465"/>
            <a:ext cx="3876018" cy="3122080"/>
          </a:xfrm>
          <a:prstGeom prst="rect">
            <a:avLst/>
          </a:prstGeom>
          <a:noFill/>
          <a:ln>
            <a:noFill/>
          </a:ln>
        </p:spPr>
      </p:pic>
      <p:sp>
        <p:nvSpPr>
          <p:cNvPr id="438" name="Google Shape;438;p2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4"/>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44" name="Google Shape;444;p24"/>
          <p:cNvSpPr/>
          <p:nvPr/>
        </p:nvSpPr>
        <p:spPr>
          <a:xfrm>
            <a:off x="4572000" y="746347"/>
            <a:ext cx="4223208" cy="64629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Klik Finish</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45" name="Google Shape;445;p24"/>
          <p:cNvPicPr preferRelativeResize="0"/>
          <p:nvPr/>
        </p:nvPicPr>
        <p:blipFill rotWithShape="1">
          <a:blip r:embed="rId3">
            <a:alphaModFix/>
          </a:blip>
          <a:srcRect b="0" l="0" r="0" t="0"/>
          <a:stretch/>
        </p:blipFill>
        <p:spPr>
          <a:xfrm>
            <a:off x="695982" y="746347"/>
            <a:ext cx="3892291" cy="3135187"/>
          </a:xfrm>
          <a:prstGeom prst="rect">
            <a:avLst/>
          </a:prstGeom>
          <a:noFill/>
          <a:ln>
            <a:noFill/>
          </a:ln>
        </p:spPr>
      </p:pic>
      <p:sp>
        <p:nvSpPr>
          <p:cNvPr id="446" name="Google Shape;446;p2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5"/>
          <p:cNvSpPr/>
          <p:nvPr/>
        </p:nvSpPr>
        <p:spPr>
          <a:xfrm>
            <a:off x="331181" y="28429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52" name="Google Shape;452;p25"/>
          <p:cNvSpPr/>
          <p:nvPr/>
        </p:nvSpPr>
        <p:spPr>
          <a:xfrm>
            <a:off x="4572000" y="746347"/>
            <a:ext cx="4223208" cy="64629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Klik Finish</a:t>
            </a:r>
            <a:endParaRPr b="0" i="0" sz="18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453" name="Google Shape;453;p25"/>
          <p:cNvPicPr preferRelativeResize="0"/>
          <p:nvPr/>
        </p:nvPicPr>
        <p:blipFill rotWithShape="1">
          <a:blip r:embed="rId3">
            <a:alphaModFix/>
          </a:blip>
          <a:srcRect b="0" l="0" r="0" t="0"/>
          <a:stretch/>
        </p:blipFill>
        <p:spPr>
          <a:xfrm>
            <a:off x="695982" y="768235"/>
            <a:ext cx="3876018" cy="3049827"/>
          </a:xfrm>
          <a:prstGeom prst="rect">
            <a:avLst/>
          </a:prstGeom>
          <a:noFill/>
          <a:ln>
            <a:noFill/>
          </a:ln>
        </p:spPr>
      </p:pic>
      <p:sp>
        <p:nvSpPr>
          <p:cNvPr id="454" name="Google Shape;454;p2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6"/>
          <p:cNvSpPr/>
          <p:nvPr/>
        </p:nvSpPr>
        <p:spPr>
          <a:xfrm>
            <a:off x="331181" y="260642"/>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Membuat Android Virtual Device (AVD)</a:t>
            </a:r>
            <a:endParaRPr b="1" i="0" sz="1800" u="none" cap="none" strike="noStrike">
              <a:solidFill>
                <a:srgbClr val="002060"/>
              </a:solidFill>
              <a:latin typeface="Arial"/>
              <a:ea typeface="Arial"/>
              <a:cs typeface="Arial"/>
              <a:sym typeface="Arial"/>
            </a:endParaRPr>
          </a:p>
        </p:txBody>
      </p:sp>
      <p:sp>
        <p:nvSpPr>
          <p:cNvPr id="460" name="Google Shape;460;p26"/>
          <p:cNvSpPr/>
          <p:nvPr/>
        </p:nvSpPr>
        <p:spPr>
          <a:xfrm>
            <a:off x="4572000" y="888239"/>
            <a:ext cx="4223208" cy="6462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Untuk menjalankan AVD, pilih Launch AVD in the emulator</a:t>
            </a:r>
            <a:endParaRPr b="0" i="0" sz="1800" u="none" cap="none" strike="noStrike">
              <a:solidFill>
                <a:srgbClr val="000000"/>
              </a:solidFill>
              <a:latin typeface="Arial"/>
              <a:ea typeface="Arial"/>
              <a:cs typeface="Arial"/>
              <a:sym typeface="Arial"/>
            </a:endParaRPr>
          </a:p>
        </p:txBody>
      </p:sp>
      <p:pic>
        <p:nvPicPr>
          <p:cNvPr id="461" name="Google Shape;461;p26"/>
          <p:cNvPicPr preferRelativeResize="0"/>
          <p:nvPr/>
        </p:nvPicPr>
        <p:blipFill rotWithShape="1">
          <a:blip r:embed="rId3">
            <a:alphaModFix/>
          </a:blip>
          <a:srcRect b="0" l="0" r="0" t="0"/>
          <a:stretch/>
        </p:blipFill>
        <p:spPr>
          <a:xfrm>
            <a:off x="695982" y="888239"/>
            <a:ext cx="3876018" cy="2960770"/>
          </a:xfrm>
          <a:prstGeom prst="rect">
            <a:avLst/>
          </a:prstGeom>
          <a:noFill/>
          <a:ln>
            <a:noFill/>
          </a:ln>
        </p:spPr>
      </p:pic>
      <p:sp>
        <p:nvSpPr>
          <p:cNvPr id="462" name="Google Shape;462;p26"/>
          <p:cNvSpPr/>
          <p:nvPr/>
        </p:nvSpPr>
        <p:spPr>
          <a:xfrm>
            <a:off x="3922186" y="1992641"/>
            <a:ext cx="226840" cy="910999"/>
          </a:xfrm>
          <a:prstGeom prst="up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3" name="Google Shape;463;p2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7"/>
          <p:cNvSpPr/>
          <p:nvPr/>
        </p:nvSpPr>
        <p:spPr>
          <a:xfrm>
            <a:off x="331181" y="300055"/>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Android Virtual Device (AVD)</a:t>
            </a:r>
            <a:endParaRPr b="0" i="0" sz="1800" u="none" cap="none" strike="noStrike">
              <a:solidFill>
                <a:srgbClr val="002060"/>
              </a:solidFill>
              <a:latin typeface="Arial"/>
              <a:ea typeface="Arial"/>
              <a:cs typeface="Arial"/>
              <a:sym typeface="Arial"/>
            </a:endParaRPr>
          </a:p>
        </p:txBody>
      </p:sp>
      <p:sp>
        <p:nvSpPr>
          <p:cNvPr id="469" name="Google Shape;469;p27"/>
          <p:cNvSpPr/>
          <p:nvPr/>
        </p:nvSpPr>
        <p:spPr>
          <a:xfrm>
            <a:off x="4572000" y="927652"/>
            <a:ext cx="4223208" cy="92328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Untuk menjalankan Project yang sudah dibuat, pilih Icon Run App</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70" name="Google Shape;470;p27"/>
          <p:cNvPicPr preferRelativeResize="0"/>
          <p:nvPr/>
        </p:nvPicPr>
        <p:blipFill rotWithShape="1">
          <a:blip r:embed="rId3">
            <a:alphaModFix/>
          </a:blip>
          <a:srcRect b="86421" l="63282" r="188" t="0"/>
          <a:stretch/>
        </p:blipFill>
        <p:spPr>
          <a:xfrm>
            <a:off x="695982" y="1250797"/>
            <a:ext cx="3625298" cy="757707"/>
          </a:xfrm>
          <a:prstGeom prst="rect">
            <a:avLst/>
          </a:prstGeom>
          <a:noFill/>
          <a:ln>
            <a:noFill/>
          </a:ln>
        </p:spPr>
      </p:pic>
      <p:sp>
        <p:nvSpPr>
          <p:cNvPr id="471" name="Google Shape;471;p27"/>
          <p:cNvSpPr/>
          <p:nvPr/>
        </p:nvSpPr>
        <p:spPr>
          <a:xfrm>
            <a:off x="1705254" y="1914925"/>
            <a:ext cx="264663" cy="672949"/>
          </a:xfrm>
          <a:prstGeom prst="up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2" name="Google Shape;472;p2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0" name="Google Shape;250;p3"/>
          <p:cNvSpPr/>
          <p:nvPr/>
        </p:nvSpPr>
        <p:spPr>
          <a:xfrm>
            <a:off x="370281" y="415317"/>
            <a:ext cx="5650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Deskripsi Singkat </a:t>
            </a:r>
            <a:endParaRPr b="0" i="0" sz="2400" u="none" cap="none" strike="noStrike">
              <a:solidFill>
                <a:srgbClr val="002060"/>
              </a:solidFill>
              <a:latin typeface="Arial"/>
              <a:ea typeface="Arial"/>
              <a:cs typeface="Arial"/>
              <a:sym typeface="Arial"/>
            </a:endParaRPr>
          </a:p>
        </p:txBody>
      </p:sp>
      <p:sp>
        <p:nvSpPr>
          <p:cNvPr id="251" name="Google Shape;251;p3"/>
          <p:cNvSpPr/>
          <p:nvPr/>
        </p:nvSpPr>
        <p:spPr>
          <a:xfrm>
            <a:off x="331180" y="876953"/>
            <a:ext cx="8464028" cy="378561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Deskripsi</a:t>
            </a:r>
            <a:endParaRPr b="1" i="0" sz="16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Materi ini berisi lanjutan mengenai instalasi alat bantu pemrograman mobile, review alat bantu yang telah diinstalasi untuk digunakan dalam pengembangan aplkasi mobile</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206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Tujuan Pelatihan</a:t>
            </a:r>
            <a:endParaRPr b="1" i="0" sz="1600" u="none" cap="none" strike="noStrike">
              <a:solidFill>
                <a:srgbClr val="FF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Arial"/>
                <a:ea typeface="Arial"/>
                <a:cs typeface="Arial"/>
                <a:sym typeface="Arial"/>
              </a:rPr>
              <a:t>Peserta mampu menjalankan alat bantu pemrograman mobile dengan benar</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Arial"/>
                <a:ea typeface="Arial"/>
                <a:cs typeface="Arial"/>
                <a:sym typeface="Arial"/>
              </a:rPr>
              <a:t>Peserta mampu menggunakan alat bantu pemrograman mobile dengan benar sesuai dengan kebutuhan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Materi Yang akan disampaikan: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Review Alat bantu</a:t>
            </a:r>
            <a:endParaRPr b="0" i="0" sz="16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Cara menjalankan </a:t>
            </a:r>
            <a:r>
              <a:rPr b="0" i="1" lang="en-US" sz="1600" u="none" cap="none" strike="noStrike">
                <a:solidFill>
                  <a:srgbClr val="000000"/>
                </a:solidFill>
                <a:latin typeface="Arial"/>
                <a:ea typeface="Arial"/>
                <a:cs typeface="Arial"/>
                <a:sym typeface="Arial"/>
              </a:rPr>
              <a:t>tools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Tugas : </a:t>
            </a:r>
            <a:endParaRPr b="1" i="0" sz="16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Membuat algoritma untuk Pemrograman Mobile Android</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8"/>
          <p:cNvSpPr txBox="1"/>
          <p:nvPr/>
        </p:nvSpPr>
        <p:spPr>
          <a:xfrm>
            <a:off x="-707950" y="27640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8" name="Google Shape;478;p28"/>
          <p:cNvSpPr/>
          <p:nvPr/>
        </p:nvSpPr>
        <p:spPr>
          <a:xfrm>
            <a:off x="331181" y="276408"/>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Android Virtual Device (AVD)</a:t>
            </a:r>
            <a:endParaRPr b="0" i="0" sz="1800" u="none" cap="none" strike="noStrike">
              <a:solidFill>
                <a:srgbClr val="002060"/>
              </a:solidFill>
              <a:latin typeface="Arial"/>
              <a:ea typeface="Arial"/>
              <a:cs typeface="Arial"/>
              <a:sym typeface="Arial"/>
            </a:endParaRPr>
          </a:p>
        </p:txBody>
      </p:sp>
      <p:sp>
        <p:nvSpPr>
          <p:cNvPr id="479" name="Google Shape;479;p28"/>
          <p:cNvSpPr/>
          <p:nvPr/>
        </p:nvSpPr>
        <p:spPr>
          <a:xfrm>
            <a:off x="4572000" y="904005"/>
            <a:ext cx="4223208" cy="9232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Nama AVD yang tersedia, kemudian klik OK</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80" name="Google Shape;480;p28"/>
          <p:cNvPicPr preferRelativeResize="0"/>
          <p:nvPr/>
        </p:nvPicPr>
        <p:blipFill rotWithShape="1">
          <a:blip r:embed="rId3">
            <a:alphaModFix/>
          </a:blip>
          <a:srcRect b="0" l="0" r="0" t="0"/>
          <a:stretch/>
        </p:blipFill>
        <p:spPr>
          <a:xfrm>
            <a:off x="695982" y="942353"/>
            <a:ext cx="3876018" cy="3009177"/>
          </a:xfrm>
          <a:prstGeom prst="rect">
            <a:avLst/>
          </a:prstGeom>
          <a:noFill/>
          <a:ln>
            <a:noFill/>
          </a:ln>
        </p:spPr>
      </p:pic>
      <p:sp>
        <p:nvSpPr>
          <p:cNvPr id="481" name="Google Shape;481;p2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9"/>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7" name="Google Shape;487;p29"/>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488" name="Google Shape;488;p29"/>
          <p:cNvSpPr/>
          <p:nvPr/>
        </p:nvSpPr>
        <p:spPr>
          <a:xfrm>
            <a:off x="4572000" y="896121"/>
            <a:ext cx="4223208" cy="120028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Hidupkan perangkat Android.</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Kemudian buka menu Settings (Pengaturan)</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89" name="Google Shape;489;p29"/>
          <p:cNvPicPr preferRelativeResize="0"/>
          <p:nvPr/>
        </p:nvPicPr>
        <p:blipFill rotWithShape="1">
          <a:blip r:embed="rId3">
            <a:alphaModFix/>
          </a:blip>
          <a:srcRect b="0" l="0" r="0" t="0"/>
          <a:stretch/>
        </p:blipFill>
        <p:spPr>
          <a:xfrm>
            <a:off x="695983" y="746763"/>
            <a:ext cx="2199618" cy="3910432"/>
          </a:xfrm>
          <a:prstGeom prst="rect">
            <a:avLst/>
          </a:prstGeom>
          <a:noFill/>
          <a:ln>
            <a:noFill/>
          </a:ln>
        </p:spPr>
      </p:pic>
      <p:sp>
        <p:nvSpPr>
          <p:cNvPr id="490" name="Google Shape;490;p2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0"/>
          <p:cNvSpPr txBox="1"/>
          <p:nvPr/>
        </p:nvSpPr>
        <p:spPr>
          <a:xfrm>
            <a:off x="-707950" y="260642"/>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6" name="Google Shape;496;p30"/>
          <p:cNvSpPr/>
          <p:nvPr/>
        </p:nvSpPr>
        <p:spPr>
          <a:xfrm>
            <a:off x="331181" y="260642"/>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497" name="Google Shape;497;p30"/>
          <p:cNvSpPr/>
          <p:nvPr/>
        </p:nvSpPr>
        <p:spPr>
          <a:xfrm>
            <a:off x="4572000" y="888239"/>
            <a:ext cx="4223208" cy="203128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Cari About Phone (Tentang ponsel). Terletak di halaman bagian bawah.</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Ketuk Build number (Nomor bentukan) beberapa kali (sekitar 5x) sampai keluar pesan jika kita sudah menjadi developer/pengembang.</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98" name="Google Shape;498;p30"/>
          <p:cNvPicPr preferRelativeResize="0"/>
          <p:nvPr/>
        </p:nvPicPr>
        <p:blipFill rotWithShape="1">
          <a:blip r:embed="rId3">
            <a:alphaModFix/>
          </a:blip>
          <a:srcRect b="0" l="0" r="0" t="0"/>
          <a:stretch/>
        </p:blipFill>
        <p:spPr>
          <a:xfrm>
            <a:off x="695982" y="745192"/>
            <a:ext cx="2195603" cy="3903296"/>
          </a:xfrm>
          <a:prstGeom prst="rect">
            <a:avLst/>
          </a:prstGeom>
          <a:noFill/>
          <a:ln>
            <a:noFill/>
          </a:ln>
        </p:spPr>
      </p:pic>
      <p:sp>
        <p:nvSpPr>
          <p:cNvPr id="499" name="Google Shape;499;p3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1"/>
          <p:cNvSpPr txBox="1"/>
          <p:nvPr/>
        </p:nvSpPr>
        <p:spPr>
          <a:xfrm>
            <a:off x="-707950" y="27640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5" name="Google Shape;505;p31"/>
          <p:cNvSpPr/>
          <p:nvPr/>
        </p:nvSpPr>
        <p:spPr>
          <a:xfrm>
            <a:off x="331181" y="27640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06" name="Google Shape;506;p31"/>
          <p:cNvSpPr/>
          <p:nvPr/>
        </p:nvSpPr>
        <p:spPr>
          <a:xfrm>
            <a:off x="4572000" y="904003"/>
            <a:ext cx="4223208" cy="175428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Cek kembali halaman settings (pengaturan).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Maka di halaman bagian bawah (atas about) akan muncul Developer Mode/mode pengembang.</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07" name="Google Shape;507;p31"/>
          <p:cNvPicPr preferRelativeResize="0"/>
          <p:nvPr/>
        </p:nvPicPr>
        <p:blipFill rotWithShape="1">
          <a:blip r:embed="rId3">
            <a:alphaModFix/>
          </a:blip>
          <a:srcRect b="0" l="0" r="0" t="0"/>
          <a:stretch/>
        </p:blipFill>
        <p:spPr>
          <a:xfrm>
            <a:off x="695982" y="819523"/>
            <a:ext cx="2162661" cy="3844730"/>
          </a:xfrm>
          <a:prstGeom prst="rect">
            <a:avLst/>
          </a:prstGeom>
          <a:noFill/>
          <a:ln>
            <a:noFill/>
          </a:ln>
        </p:spPr>
      </p:pic>
      <p:sp>
        <p:nvSpPr>
          <p:cNvPr id="508" name="Google Shape;508;p3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2"/>
          <p:cNvSpPr txBox="1"/>
          <p:nvPr/>
        </p:nvSpPr>
        <p:spPr>
          <a:xfrm>
            <a:off x="-707950" y="2842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4" name="Google Shape;514;p32"/>
          <p:cNvSpPr/>
          <p:nvPr/>
        </p:nvSpPr>
        <p:spPr>
          <a:xfrm>
            <a:off x="331181" y="28429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15" name="Google Shape;515;p32"/>
          <p:cNvSpPr/>
          <p:nvPr/>
        </p:nvSpPr>
        <p:spPr>
          <a:xfrm>
            <a:off x="4572000" y="911887"/>
            <a:ext cx="4223208" cy="230828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Langkah selanjutnya adalah mengaktifkan USB debugging.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Buka Developer Mode (Mode pengembang) lewat settings.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Aktifkan Developer Mode (Mode pengembang).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Cari USB debugging, kemudian aktifkan.</a:t>
            </a:r>
            <a:endParaRPr b="0" i="0" sz="1400" u="none" cap="none" strike="noStrike">
              <a:solidFill>
                <a:srgbClr val="000000"/>
              </a:solidFill>
              <a:latin typeface="Arial"/>
              <a:ea typeface="Arial"/>
              <a:cs typeface="Arial"/>
              <a:sym typeface="Arial"/>
            </a:endParaRPr>
          </a:p>
        </p:txBody>
      </p:sp>
      <p:pic>
        <p:nvPicPr>
          <p:cNvPr id="516" name="Google Shape;516;p32"/>
          <p:cNvPicPr preferRelativeResize="0"/>
          <p:nvPr/>
        </p:nvPicPr>
        <p:blipFill rotWithShape="1">
          <a:blip r:embed="rId3">
            <a:alphaModFix/>
          </a:blip>
          <a:srcRect b="0" l="0" r="0" t="0"/>
          <a:stretch/>
        </p:blipFill>
        <p:spPr>
          <a:xfrm>
            <a:off x="768539" y="768840"/>
            <a:ext cx="2195604" cy="3903296"/>
          </a:xfrm>
          <a:prstGeom prst="rect">
            <a:avLst/>
          </a:prstGeom>
          <a:noFill/>
          <a:ln>
            <a:noFill/>
          </a:ln>
        </p:spPr>
      </p:pic>
      <p:sp>
        <p:nvSpPr>
          <p:cNvPr id="517" name="Google Shape;517;p3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3" name="Google Shape;523;p33"/>
          <p:cNvSpPr/>
          <p:nvPr/>
        </p:nvSpPr>
        <p:spPr>
          <a:xfrm>
            <a:off x="331181" y="24487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24" name="Google Shape;524;p33"/>
          <p:cNvSpPr/>
          <p:nvPr/>
        </p:nvSpPr>
        <p:spPr>
          <a:xfrm>
            <a:off x="4815600" y="872475"/>
            <a:ext cx="3979500" cy="23082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Selanjutnya mengatur Android Studio.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Hubungkan perangkat android ke PC terlebih dahulu (dengan menggunakan kabel).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Buka Edit Configurations melalui menu Run.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25" name="Google Shape;525;p33"/>
          <p:cNvPicPr preferRelativeResize="0"/>
          <p:nvPr/>
        </p:nvPicPr>
        <p:blipFill rotWithShape="1">
          <a:blip r:embed="rId3">
            <a:alphaModFix/>
          </a:blip>
          <a:srcRect b="60828" l="25647" r="48892" t="0"/>
          <a:stretch/>
        </p:blipFill>
        <p:spPr>
          <a:xfrm>
            <a:off x="751005" y="872473"/>
            <a:ext cx="3820995" cy="3305522"/>
          </a:xfrm>
          <a:prstGeom prst="rect">
            <a:avLst/>
          </a:prstGeom>
          <a:noFill/>
          <a:ln>
            <a:noFill/>
          </a:ln>
        </p:spPr>
      </p:pic>
      <p:sp>
        <p:nvSpPr>
          <p:cNvPr id="526" name="Google Shape;526;p3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nvSpPr>
        <p:spPr>
          <a:xfrm>
            <a:off x="-707950" y="25275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2" name="Google Shape;532;p34"/>
          <p:cNvSpPr/>
          <p:nvPr/>
        </p:nvSpPr>
        <p:spPr>
          <a:xfrm>
            <a:off x="331181" y="25275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33" name="Google Shape;533;p34"/>
          <p:cNvSpPr/>
          <p:nvPr/>
        </p:nvSpPr>
        <p:spPr>
          <a:xfrm>
            <a:off x="4572000" y="880356"/>
            <a:ext cx="4223208" cy="147728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Pada bagian Deployment Target Options pilih USB Device (jika ingin menjadi default).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Klik Apply kemudian OK.</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34" name="Google Shape;534;p34"/>
          <p:cNvPicPr preferRelativeResize="0"/>
          <p:nvPr/>
        </p:nvPicPr>
        <p:blipFill rotWithShape="1">
          <a:blip r:embed="rId3">
            <a:alphaModFix/>
          </a:blip>
          <a:srcRect b="0" l="0" r="0" t="0"/>
          <a:stretch/>
        </p:blipFill>
        <p:spPr>
          <a:xfrm>
            <a:off x="695982" y="880356"/>
            <a:ext cx="3876018" cy="3337132"/>
          </a:xfrm>
          <a:prstGeom prst="rect">
            <a:avLst/>
          </a:prstGeom>
          <a:noFill/>
          <a:ln>
            <a:noFill/>
          </a:ln>
        </p:spPr>
      </p:pic>
      <p:sp>
        <p:nvSpPr>
          <p:cNvPr id="535" name="Google Shape;535;p3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5"/>
          <p:cNvSpPr txBox="1"/>
          <p:nvPr/>
        </p:nvSpPr>
        <p:spPr>
          <a:xfrm>
            <a:off x="-707950" y="26064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1" name="Google Shape;541;p35"/>
          <p:cNvSpPr/>
          <p:nvPr/>
        </p:nvSpPr>
        <p:spPr>
          <a:xfrm>
            <a:off x="331181" y="260641"/>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42" name="Google Shape;542;p35"/>
          <p:cNvSpPr/>
          <p:nvPr/>
        </p:nvSpPr>
        <p:spPr>
          <a:xfrm>
            <a:off x="4572000" y="888238"/>
            <a:ext cx="4223208" cy="175428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Jalankan project melalui Icon Run App atau dengan cara, klik menu Run 🡪 Run App.</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Maka akan otomatis Aplikasi Terinstall di HP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43" name="Google Shape;543;p35"/>
          <p:cNvPicPr preferRelativeResize="0"/>
          <p:nvPr/>
        </p:nvPicPr>
        <p:blipFill rotWithShape="1">
          <a:blip r:embed="rId3">
            <a:alphaModFix/>
          </a:blip>
          <a:srcRect b="51038" l="25648" r="38377" t="0"/>
          <a:stretch/>
        </p:blipFill>
        <p:spPr>
          <a:xfrm>
            <a:off x="695982" y="888238"/>
            <a:ext cx="3876018" cy="2811534"/>
          </a:xfrm>
          <a:prstGeom prst="rect">
            <a:avLst/>
          </a:prstGeom>
          <a:noFill/>
          <a:ln>
            <a:noFill/>
          </a:ln>
        </p:spPr>
      </p:pic>
      <p:sp>
        <p:nvSpPr>
          <p:cNvPr id="544" name="Google Shape;544;p3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6"/>
          <p:cNvSpPr txBox="1"/>
          <p:nvPr/>
        </p:nvSpPr>
        <p:spPr>
          <a:xfrm>
            <a:off x="-707950" y="27640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0" name="Google Shape;550;p36"/>
          <p:cNvSpPr/>
          <p:nvPr/>
        </p:nvSpPr>
        <p:spPr>
          <a:xfrm>
            <a:off x="331181" y="276407"/>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Build Aplikasi Menjadi APK</a:t>
            </a:r>
            <a:endParaRPr b="1" i="0" sz="1800" u="none" cap="none" strike="noStrike">
              <a:solidFill>
                <a:srgbClr val="002060"/>
              </a:solidFill>
              <a:latin typeface="Arial"/>
              <a:ea typeface="Arial"/>
              <a:cs typeface="Arial"/>
              <a:sym typeface="Arial"/>
            </a:endParaRPr>
          </a:p>
        </p:txBody>
      </p:sp>
      <p:sp>
        <p:nvSpPr>
          <p:cNvPr id="551" name="Google Shape;551;p36"/>
          <p:cNvSpPr/>
          <p:nvPr/>
        </p:nvSpPr>
        <p:spPr>
          <a:xfrm>
            <a:off x="4572000" y="904004"/>
            <a:ext cx="4223208" cy="120028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Pilih menu </a:t>
            </a:r>
            <a:r>
              <a:rPr b="0" i="0" lang="en-US" sz="1800" u="none" cap="none" strike="noStrike">
                <a:solidFill>
                  <a:srgbClr val="000000"/>
                </a:solidFill>
                <a:latin typeface="Courier New"/>
                <a:ea typeface="Courier New"/>
                <a:cs typeface="Courier New"/>
                <a:sym typeface="Courier New"/>
              </a:rPr>
              <a:t>Build 🡪 Build Bundle(s) / APK(s) 🡪 Build APK(s.</a:t>
            </a:r>
            <a:endParaRPr b="0" i="0" sz="18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52" name="Google Shape;552;p36"/>
          <p:cNvPicPr preferRelativeResize="0"/>
          <p:nvPr/>
        </p:nvPicPr>
        <p:blipFill rotWithShape="1">
          <a:blip r:embed="rId3">
            <a:alphaModFix/>
          </a:blip>
          <a:srcRect b="54153" l="22329" r="51660" t="0"/>
          <a:stretch/>
        </p:blipFill>
        <p:spPr>
          <a:xfrm>
            <a:off x="695982" y="913926"/>
            <a:ext cx="3876018" cy="3640884"/>
          </a:xfrm>
          <a:prstGeom prst="rect">
            <a:avLst/>
          </a:prstGeom>
          <a:noFill/>
          <a:ln>
            <a:noFill/>
          </a:ln>
        </p:spPr>
      </p:pic>
      <p:sp>
        <p:nvSpPr>
          <p:cNvPr id="553" name="Google Shape;553;p3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7"/>
          <p:cNvSpPr txBox="1"/>
          <p:nvPr/>
        </p:nvSpPr>
        <p:spPr>
          <a:xfrm>
            <a:off x="-707950" y="27640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9" name="Google Shape;559;p37"/>
          <p:cNvSpPr/>
          <p:nvPr/>
        </p:nvSpPr>
        <p:spPr>
          <a:xfrm>
            <a:off x="331181" y="276403"/>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Build Aplikasi Menjadi APK</a:t>
            </a:r>
            <a:endParaRPr b="1" i="0" sz="1800" u="none" cap="none" strike="noStrike">
              <a:solidFill>
                <a:srgbClr val="002060"/>
              </a:solidFill>
              <a:latin typeface="Arial"/>
              <a:ea typeface="Arial"/>
              <a:cs typeface="Arial"/>
              <a:sym typeface="Arial"/>
            </a:endParaRPr>
          </a:p>
        </p:txBody>
      </p:sp>
      <p:sp>
        <p:nvSpPr>
          <p:cNvPr id="560" name="Google Shape;560;p37"/>
          <p:cNvSpPr/>
          <p:nvPr/>
        </p:nvSpPr>
        <p:spPr>
          <a:xfrm>
            <a:off x="668324" y="913408"/>
            <a:ext cx="7963924" cy="6462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Proses Build sedang berjalan.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Tunggu sampai selesai</a:t>
            </a:r>
            <a:endParaRPr b="0" i="0" sz="1800" u="none" cap="none" strike="noStrike">
              <a:solidFill>
                <a:srgbClr val="000000"/>
              </a:solidFill>
              <a:latin typeface="Arial"/>
              <a:ea typeface="Arial"/>
              <a:cs typeface="Arial"/>
              <a:sym typeface="Arial"/>
            </a:endParaRPr>
          </a:p>
        </p:txBody>
      </p:sp>
      <p:pic>
        <p:nvPicPr>
          <p:cNvPr id="561" name="Google Shape;561;p37"/>
          <p:cNvPicPr preferRelativeResize="0"/>
          <p:nvPr/>
        </p:nvPicPr>
        <p:blipFill rotWithShape="1">
          <a:blip r:embed="rId3">
            <a:alphaModFix/>
          </a:blip>
          <a:srcRect b="0" l="0" r="24178" t="67654"/>
          <a:stretch/>
        </p:blipFill>
        <p:spPr>
          <a:xfrm>
            <a:off x="122020" y="1995418"/>
            <a:ext cx="8899959" cy="2023527"/>
          </a:xfrm>
          <a:prstGeom prst="rect">
            <a:avLst/>
          </a:prstGeom>
          <a:noFill/>
          <a:ln>
            <a:noFill/>
          </a:ln>
        </p:spPr>
      </p:pic>
      <p:sp>
        <p:nvSpPr>
          <p:cNvPr id="562" name="Google Shape;562;p3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7" name="Google Shape;257;p1"/>
          <p:cNvSpPr/>
          <p:nvPr/>
        </p:nvSpPr>
        <p:spPr>
          <a:xfrm>
            <a:off x="370280" y="415317"/>
            <a:ext cx="6436155"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Tata Tertib Praktikum Untuk Praktikan</a:t>
            </a:r>
            <a:r>
              <a:rPr b="1" i="0" lang="en-US" sz="2400" u="none" cap="none" strike="noStrike">
                <a:solidFill>
                  <a:srgbClr val="002060"/>
                </a:solidFill>
                <a:latin typeface="Arial"/>
                <a:ea typeface="Arial"/>
                <a:cs typeface="Arial"/>
                <a:sym typeface="Arial"/>
              </a:rPr>
              <a:t> </a:t>
            </a:r>
            <a:endParaRPr/>
          </a:p>
        </p:txBody>
      </p:sp>
      <p:sp>
        <p:nvSpPr>
          <p:cNvPr id="258" name="Google Shape;258;p1"/>
          <p:cNvSpPr/>
          <p:nvPr/>
        </p:nvSpPr>
        <p:spPr>
          <a:xfrm>
            <a:off x="331180" y="876953"/>
            <a:ext cx="8464028" cy="4108777"/>
          </a:xfrm>
          <a:prstGeom prst="rect">
            <a:avLst/>
          </a:prstGeom>
          <a:noFill/>
          <a:ln>
            <a:noFill/>
          </a:ln>
        </p:spPr>
        <p:txBody>
          <a:bodyPr anchorCtr="0" anchor="t" bIns="45700" lIns="91425" spcFirstLastPara="1" rIns="91425" wrap="square" tIns="45700">
            <a:spAutoFit/>
          </a:bodyPr>
          <a:lstStyle/>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wajib hadir sebelum praktikum dimulai. Keterlambatan praktikum:</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5 menit masih diperkenankan untuk mengikuti praktikum.</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15 menit masih diperkenankan untuk mengikuti praktikum tapi tidak diperbolehkan mengisi absensi.</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30 menit tidak diperkenankan untuk mengikuti praktikum dan dianggap GUGUR.</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dilarang merokok, membawa makanan, minuman, atau barang-barang yang dapat merusak alat/peralatan percobaan ke dalam laboratorium.</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yang berambut panjang diharapkan mengikat atau menata rambut agar tidak mengganggu pelaksanaan praktikum.</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DILARANG menyentuh alat yang tidak ada hubungannya dengan acara praktikum terutama apabila praktikum dilakukan di laboratorium bersama.</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WAJIB MEMPELAJARI MODUL SEBELUM PRAKTIKUM dimulai.</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wajib menjaga kebersihan, kerapihan, dan keutuhan alat laboratorium sebelum dan setelah praktikum selesai.</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Jika terjadi kerusakan atau kehilangan alat dalam pelaksanaan praktikum, maka menjadi tanggung jawab pemakai dan wajib mengganti dengan barang/alat yang sama maksimal 2 hari setelah kejadian.</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diwajibkan mengikuti semua rangkaian acara praktikum tanpa terkecuali. Apabila perlu adanya INHAL dikarenakan sakit diperbolehkan dengan alasan:</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Menstruasi hari pertama, khusus untuk mahasiswi.</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Sakit (rawat inap) atau adanya bukti rawat inap.</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Kecelakaan.</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Keluarga inti (ayah, ibu, kakak, adik, kakek, dan nenek) ada yang sakit berat atau meninggal.</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Sakit sedang hingga berat yang membutuhkan rawat jalan (contoh: Gerd, Flu, dan Batuk yang berkepanjangan).</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Apabila sakit lebih dari 30 menit sebelum masuk praktikum, harus mengkonfirmasi ke dosen dan memberikan surat keterangan sakit maksimal H+2.</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Jika tidak memenuhi syarat di atas maka dianggap GUGUR pada acara tersebut, dan apabila 1 mahasiswa INHAL 3 acara atau lebih maka dianggap GUGUR pada mata praktikum tersebut. Mata Praktikum yang gugur berarti praktikan mendapatkan Nilai E.</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Mekanisme INHAL:</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Apabila dalam 1 minggu masih ada shift (jadwal rombel lain) yang dapat sebagai pengganti, maka bisa diisi shift lain untuk meningkatkan praktikum.</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Apabila praktikum INHAL tidak dilakukan/dilaksanakan maka akan dinyatakan dengan nilai maksimal 50%.</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Praktikan yang dinyatakan melanggar tata tertib ini dan atau terbukti berlaku curang, dikenakan sanksi, paling berat dinyatakan TIDAK LULUS PRAKTIKUM.</a:t>
            </a:r>
            <a:endParaRPr/>
          </a:p>
          <a:p>
            <a:pPr indent="-285750" lvl="1" marL="74295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Semua praktikan maupun asisten harus mematuhi semua peraturan yang telah disepakati.</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MINIMAL KEHADIRAN untuk dapat mengikuti responsi adalah 75% seluruh acara.</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Wajib mengisi kuesioner yang telah diberikan oleh asisten instruktur sebagai tahap untuk maksud responsi.</a:t>
            </a:r>
            <a:endParaRPr/>
          </a:p>
          <a:p>
            <a:pPr indent="-57150" lvl="0" marL="0" marR="0" rtl="0" algn="l">
              <a:lnSpc>
                <a:spcPct val="100000"/>
              </a:lnSpc>
              <a:spcBef>
                <a:spcPts val="0"/>
              </a:spcBef>
              <a:spcAft>
                <a:spcPts val="0"/>
              </a:spcAft>
              <a:buClr>
                <a:srgbClr val="000000"/>
              </a:buClr>
              <a:buSzPts val="900"/>
              <a:buFont typeface="Arial"/>
              <a:buAutoNum type="arabicPeriod"/>
            </a:pPr>
            <a:r>
              <a:rPr b="0" i="0" lang="en-US" sz="900" u="none" cap="none" strike="noStrike">
                <a:solidFill>
                  <a:srgbClr val="000000"/>
                </a:solidFill>
                <a:latin typeface="Arial"/>
                <a:ea typeface="Arial"/>
                <a:cs typeface="Arial"/>
                <a:sym typeface="Arial"/>
              </a:rPr>
              <a:t>Hal-hal yang belum tercantum dalam tata tertib ini akan diatur kemudian.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8"/>
          <p:cNvSpPr txBox="1"/>
          <p:nvPr/>
        </p:nvSpPr>
        <p:spPr>
          <a:xfrm>
            <a:off x="-707950" y="27640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8" name="Google Shape;568;p38"/>
          <p:cNvSpPr/>
          <p:nvPr/>
        </p:nvSpPr>
        <p:spPr>
          <a:xfrm>
            <a:off x="331181" y="27640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Build Aplikasi Menjadi APK</a:t>
            </a:r>
            <a:endParaRPr b="1" i="0" sz="1800" u="none" cap="none" strike="noStrike">
              <a:solidFill>
                <a:srgbClr val="002060"/>
              </a:solidFill>
              <a:latin typeface="Arial"/>
              <a:ea typeface="Arial"/>
              <a:cs typeface="Arial"/>
              <a:sym typeface="Arial"/>
            </a:endParaRPr>
          </a:p>
        </p:txBody>
      </p:sp>
      <p:sp>
        <p:nvSpPr>
          <p:cNvPr id="569" name="Google Shape;569;p38"/>
          <p:cNvSpPr/>
          <p:nvPr/>
        </p:nvSpPr>
        <p:spPr>
          <a:xfrm>
            <a:off x="668324" y="913411"/>
            <a:ext cx="7963924" cy="9232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Jika proses Build berhasil, maka di pojok kanan bawah akan muncul pemberitahuan APK telah berhasil dibuat.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Untuk melihat hasil file APK, klik </a:t>
            </a:r>
            <a:r>
              <a:rPr b="0" i="0" lang="en-US" sz="1800" u="none" cap="none" strike="noStrike">
                <a:solidFill>
                  <a:srgbClr val="000000"/>
                </a:solidFill>
                <a:latin typeface="Courier New"/>
                <a:ea typeface="Courier New"/>
                <a:cs typeface="Courier New"/>
                <a:sym typeface="Courier New"/>
              </a:rPr>
              <a:t>locate</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570" name="Google Shape;570;p38"/>
          <p:cNvPicPr preferRelativeResize="0"/>
          <p:nvPr/>
        </p:nvPicPr>
        <p:blipFill rotWithShape="1">
          <a:blip r:embed="rId3">
            <a:alphaModFix/>
          </a:blip>
          <a:srcRect b="0" l="48340" r="0" t="67654"/>
          <a:stretch/>
        </p:blipFill>
        <p:spPr>
          <a:xfrm>
            <a:off x="1019056" y="2240805"/>
            <a:ext cx="7262460" cy="2423447"/>
          </a:xfrm>
          <a:prstGeom prst="rect">
            <a:avLst/>
          </a:prstGeom>
          <a:noFill/>
          <a:ln>
            <a:noFill/>
          </a:ln>
        </p:spPr>
      </p:pic>
      <p:sp>
        <p:nvSpPr>
          <p:cNvPr id="571" name="Google Shape;571;p3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nvSpPr>
        <p:spPr>
          <a:xfrm>
            <a:off x="-707950" y="25275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7" name="Google Shape;577;p39"/>
          <p:cNvSpPr/>
          <p:nvPr/>
        </p:nvSpPr>
        <p:spPr>
          <a:xfrm>
            <a:off x="331181" y="25275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Build Aplikasi Menjadi APK</a:t>
            </a:r>
            <a:endParaRPr b="1" i="0" sz="1800" u="none" cap="none" strike="noStrike">
              <a:solidFill>
                <a:srgbClr val="002060"/>
              </a:solidFill>
              <a:latin typeface="Arial"/>
              <a:ea typeface="Arial"/>
              <a:cs typeface="Arial"/>
              <a:sym typeface="Arial"/>
            </a:endParaRPr>
          </a:p>
        </p:txBody>
      </p:sp>
      <p:sp>
        <p:nvSpPr>
          <p:cNvPr id="578" name="Google Shape;578;p39"/>
          <p:cNvSpPr/>
          <p:nvPr/>
        </p:nvSpPr>
        <p:spPr>
          <a:xfrm>
            <a:off x="4572000" y="889764"/>
            <a:ext cx="4060248" cy="175428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Lokasi file APK akan diarahkan ke windows explorer.</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Untuk menjalankan file APK, copy file </a:t>
            </a:r>
            <a:r>
              <a:rPr b="0" i="0" lang="en-US" sz="1800" u="none" cap="none" strike="noStrike">
                <a:solidFill>
                  <a:srgbClr val="000000"/>
                </a:solidFill>
                <a:latin typeface="Courier New"/>
                <a:ea typeface="Courier New"/>
                <a:cs typeface="Courier New"/>
                <a:sym typeface="Courier New"/>
              </a:rPr>
              <a:t>app-debug.apk</a:t>
            </a:r>
            <a:r>
              <a:rPr b="0" i="0" lang="en-US" sz="1800" u="none" cap="none" strike="noStrike">
                <a:solidFill>
                  <a:srgbClr val="000000"/>
                </a:solidFill>
                <a:latin typeface="Arial"/>
                <a:ea typeface="Arial"/>
                <a:cs typeface="Arial"/>
                <a:sym typeface="Arial"/>
              </a:rPr>
              <a:t> ke smartphone.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Install file APK.</a:t>
            </a:r>
            <a:endParaRPr b="0" i="0" sz="1400" u="none" cap="none" strike="noStrike">
              <a:solidFill>
                <a:srgbClr val="000000"/>
              </a:solidFill>
              <a:latin typeface="Arial"/>
              <a:ea typeface="Arial"/>
              <a:cs typeface="Arial"/>
              <a:sym typeface="Arial"/>
            </a:endParaRPr>
          </a:p>
        </p:txBody>
      </p:sp>
      <p:pic>
        <p:nvPicPr>
          <p:cNvPr id="579" name="Google Shape;579;p39"/>
          <p:cNvPicPr preferRelativeResize="0"/>
          <p:nvPr/>
        </p:nvPicPr>
        <p:blipFill rotWithShape="1">
          <a:blip r:embed="rId3">
            <a:alphaModFix/>
          </a:blip>
          <a:srcRect b="0" l="0" r="0" t="0"/>
          <a:stretch/>
        </p:blipFill>
        <p:spPr>
          <a:xfrm>
            <a:off x="1011264" y="889774"/>
            <a:ext cx="3560736" cy="3884425"/>
          </a:xfrm>
          <a:prstGeom prst="rect">
            <a:avLst/>
          </a:prstGeom>
          <a:noFill/>
          <a:ln>
            <a:noFill/>
          </a:ln>
        </p:spPr>
      </p:pic>
      <p:sp>
        <p:nvSpPr>
          <p:cNvPr id="580" name="Google Shape;580;p3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0"/>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6" name="Google Shape;586;p40"/>
          <p:cNvSpPr/>
          <p:nvPr/>
        </p:nvSpPr>
        <p:spPr>
          <a:xfrm>
            <a:off x="331181" y="24487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Menjalankan Project di HP Android</a:t>
            </a:r>
            <a:endParaRPr b="1" i="0" sz="1800" u="none" cap="none" strike="noStrike">
              <a:solidFill>
                <a:srgbClr val="002060"/>
              </a:solidFill>
              <a:latin typeface="Arial"/>
              <a:ea typeface="Arial"/>
              <a:cs typeface="Arial"/>
              <a:sym typeface="Arial"/>
            </a:endParaRPr>
          </a:p>
        </p:txBody>
      </p:sp>
      <p:sp>
        <p:nvSpPr>
          <p:cNvPr id="587" name="Google Shape;587;p40"/>
          <p:cNvSpPr/>
          <p:nvPr/>
        </p:nvSpPr>
        <p:spPr>
          <a:xfrm>
            <a:off x="4572000" y="881881"/>
            <a:ext cx="4060248" cy="9232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Tunggu hingga complie selesai.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Aplikasi akan muncul di perangkat android.</a:t>
            </a:r>
            <a:endParaRPr b="0" i="0" sz="1400" u="none" cap="none" strike="noStrike">
              <a:solidFill>
                <a:srgbClr val="000000"/>
              </a:solidFill>
              <a:latin typeface="Arial"/>
              <a:ea typeface="Arial"/>
              <a:cs typeface="Arial"/>
              <a:sym typeface="Arial"/>
            </a:endParaRPr>
          </a:p>
        </p:txBody>
      </p:sp>
      <p:pic>
        <p:nvPicPr>
          <p:cNvPr id="588" name="Google Shape;588;p40"/>
          <p:cNvPicPr preferRelativeResize="0"/>
          <p:nvPr/>
        </p:nvPicPr>
        <p:blipFill rotWithShape="1">
          <a:blip r:embed="rId3">
            <a:alphaModFix/>
          </a:blip>
          <a:srcRect b="0" l="0" r="0" t="0"/>
          <a:stretch/>
        </p:blipFill>
        <p:spPr>
          <a:xfrm>
            <a:off x="695983" y="729427"/>
            <a:ext cx="2195604" cy="3903296"/>
          </a:xfrm>
          <a:prstGeom prst="rect">
            <a:avLst/>
          </a:prstGeom>
          <a:noFill/>
          <a:ln>
            <a:noFill/>
          </a:ln>
        </p:spPr>
      </p:pic>
      <p:sp>
        <p:nvSpPr>
          <p:cNvPr id="589" name="Google Shape;589;p4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5" name="Google Shape;595;p41"/>
          <p:cNvSpPr/>
          <p:nvPr/>
        </p:nvSpPr>
        <p:spPr>
          <a:xfrm>
            <a:off x="668324" y="755755"/>
            <a:ext cx="7963924" cy="1047939"/>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15000"/>
              </a:lnSpc>
              <a:spcBef>
                <a:spcPts val="0"/>
              </a:spcBef>
              <a:spcAft>
                <a:spcPts val="0"/>
              </a:spcAft>
              <a:buClr>
                <a:srgbClr val="424242"/>
              </a:buClr>
              <a:buSzPts val="1800"/>
              <a:buFont typeface="Roboto"/>
              <a:buChar char="●"/>
            </a:pPr>
            <a:r>
              <a:rPr b="0" i="0" lang="en-US" sz="1800" u="none" cap="none" strike="noStrike">
                <a:solidFill>
                  <a:srgbClr val="424242"/>
                </a:solidFill>
                <a:latin typeface="Arial"/>
                <a:ea typeface="Arial"/>
                <a:cs typeface="Arial"/>
                <a:sym typeface="Arial"/>
              </a:rPr>
              <a:t>Saat aplikasi berjalan, logcat Android Monitor menampilkan informasi</a:t>
            </a:r>
            <a:endParaRPr b="0" i="0" sz="1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424242"/>
              </a:buClr>
              <a:buSzPts val="1800"/>
              <a:buFont typeface="Roboto"/>
              <a:buChar char="●"/>
            </a:pPr>
            <a:r>
              <a:rPr b="0" i="0" lang="en-US" sz="1800" u="none" cap="none" strike="noStrike">
                <a:solidFill>
                  <a:srgbClr val="424242"/>
                </a:solidFill>
                <a:latin typeface="Arial"/>
                <a:ea typeface="Arial"/>
                <a:cs typeface="Arial"/>
                <a:sym typeface="Arial"/>
              </a:rPr>
              <a:t>Anda bisa menambahkan laporan pembuatan log untuk aplikasi yang akan muncul dalam logcat. </a:t>
            </a:r>
            <a:endParaRPr b="0" i="0" sz="1400" u="none" cap="none" strike="noStrike">
              <a:solidFill>
                <a:srgbClr val="000000"/>
              </a:solidFill>
              <a:latin typeface="Arial"/>
              <a:ea typeface="Arial"/>
              <a:cs typeface="Arial"/>
              <a:sym typeface="Arial"/>
            </a:endParaRPr>
          </a:p>
        </p:txBody>
      </p:sp>
      <p:pic>
        <p:nvPicPr>
          <p:cNvPr id="596" name="Google Shape;596;p41"/>
          <p:cNvPicPr preferRelativeResize="0"/>
          <p:nvPr/>
        </p:nvPicPr>
        <p:blipFill rotWithShape="1">
          <a:blip r:embed="rId3">
            <a:alphaModFix/>
          </a:blip>
          <a:srcRect b="0" l="0" r="0" t="0"/>
          <a:stretch/>
        </p:blipFill>
        <p:spPr>
          <a:xfrm>
            <a:off x="859553" y="2210071"/>
            <a:ext cx="7424894" cy="1890148"/>
          </a:xfrm>
          <a:prstGeom prst="rect">
            <a:avLst/>
          </a:prstGeom>
          <a:noFill/>
          <a:ln cap="flat" cmpd="sng" w="9525">
            <a:solidFill>
              <a:srgbClr val="999999"/>
            </a:solidFill>
            <a:prstDash val="solid"/>
            <a:round/>
            <a:headEnd len="sm" w="sm" type="none"/>
            <a:tailEnd len="sm" w="sm" type="none"/>
          </a:ln>
        </p:spPr>
      </p:pic>
      <p:sp>
        <p:nvSpPr>
          <p:cNvPr id="597" name="Google Shape;597;p4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2"/>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3" name="Google Shape;603;p42"/>
          <p:cNvSpPr/>
          <p:nvPr/>
        </p:nvSpPr>
        <p:spPr>
          <a:xfrm>
            <a:off x="331181" y="30005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Android Monitor Logcat pane</a:t>
            </a:r>
            <a:endParaRPr b="1" i="0" sz="1800" u="none" cap="none" strike="noStrike">
              <a:solidFill>
                <a:srgbClr val="002060"/>
              </a:solidFill>
              <a:latin typeface="Arial"/>
              <a:ea typeface="Arial"/>
              <a:cs typeface="Arial"/>
              <a:sym typeface="Arial"/>
            </a:endParaRPr>
          </a:p>
        </p:txBody>
      </p:sp>
      <p:sp>
        <p:nvSpPr>
          <p:cNvPr id="604" name="Google Shape;604;p42"/>
          <p:cNvSpPr/>
          <p:nvPr/>
        </p:nvSpPr>
        <p:spPr>
          <a:xfrm>
            <a:off x="4103775" y="1705116"/>
            <a:ext cx="4060248" cy="1047939"/>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rgbClr val="424242"/>
              </a:buClr>
              <a:buSzPts val="1800"/>
              <a:buFont typeface="Roboto"/>
              <a:buAutoNum type="arabicPeriod"/>
            </a:pPr>
            <a:r>
              <a:rPr b="0" i="0" lang="en-US" sz="1800" u="none" cap="none" strike="noStrike">
                <a:solidFill>
                  <a:srgbClr val="424242"/>
                </a:solidFill>
                <a:latin typeface="Roboto"/>
                <a:ea typeface="Roboto"/>
                <a:cs typeface="Roboto"/>
                <a:sym typeface="Roboto"/>
              </a:rPr>
              <a:t>Mencatat laporan dalam kode. </a:t>
            </a:r>
            <a:endParaRPr b="0" i="0" sz="1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424242"/>
              </a:buClr>
              <a:buSzPts val="1800"/>
              <a:buFont typeface="Roboto"/>
              <a:buAutoNum type="arabicPeriod"/>
            </a:pPr>
            <a:r>
              <a:rPr b="0" i="0" lang="en-US" sz="1800" u="none" cap="none" strike="noStrike">
                <a:solidFill>
                  <a:srgbClr val="424242"/>
                </a:solidFill>
                <a:latin typeface="Roboto"/>
                <a:ea typeface="Roboto"/>
                <a:cs typeface="Roboto"/>
                <a:sym typeface="Roboto"/>
              </a:rPr>
              <a:t>panel logcat menampilkan sistem dan pesan logging</a:t>
            </a:r>
            <a:endParaRPr b="0" i="0" sz="1400" u="none" cap="none" strike="noStrike">
              <a:solidFill>
                <a:srgbClr val="000000"/>
              </a:solidFill>
              <a:latin typeface="Arial"/>
              <a:ea typeface="Arial"/>
              <a:cs typeface="Arial"/>
              <a:sym typeface="Arial"/>
            </a:endParaRPr>
          </a:p>
        </p:txBody>
      </p:sp>
      <p:pic>
        <p:nvPicPr>
          <p:cNvPr id="605" name="Google Shape;605;p42"/>
          <p:cNvPicPr preferRelativeResize="0"/>
          <p:nvPr/>
        </p:nvPicPr>
        <p:blipFill rotWithShape="1">
          <a:blip r:embed="rId3">
            <a:alphaModFix/>
          </a:blip>
          <a:srcRect b="0" l="0" r="0" t="0"/>
          <a:stretch/>
        </p:blipFill>
        <p:spPr>
          <a:xfrm>
            <a:off x="695982" y="937060"/>
            <a:ext cx="3407793" cy="2251826"/>
          </a:xfrm>
          <a:prstGeom prst="rect">
            <a:avLst/>
          </a:prstGeom>
          <a:noFill/>
          <a:ln>
            <a:noFill/>
          </a:ln>
        </p:spPr>
      </p:pic>
      <p:sp>
        <p:nvSpPr>
          <p:cNvPr id="606" name="Google Shape;606;p42"/>
          <p:cNvSpPr/>
          <p:nvPr/>
        </p:nvSpPr>
        <p:spPr>
          <a:xfrm>
            <a:off x="618565" y="3188886"/>
            <a:ext cx="4572000" cy="814518"/>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rgbClr val="424242"/>
              </a:buClr>
              <a:buSzPts val="1400"/>
              <a:buFont typeface="Roboto"/>
              <a:buChar char="●"/>
            </a:pPr>
            <a:r>
              <a:rPr b="0" i="0" lang="en-US" sz="1400" u="none" cap="none" strike="noStrike">
                <a:solidFill>
                  <a:srgbClr val="424242"/>
                </a:solidFill>
                <a:latin typeface="Roboto"/>
                <a:ea typeface="Roboto"/>
                <a:cs typeface="Roboto"/>
                <a:sym typeface="Roboto"/>
              </a:rPr>
              <a:t>Atur filter untuk menentukan kebutuhan yang penting</a:t>
            </a:r>
            <a:endParaRPr b="0" i="0" sz="1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424242"/>
              </a:buClr>
              <a:buSzPts val="1400"/>
              <a:buFont typeface="Roboto"/>
              <a:buChar char="●"/>
            </a:pPr>
            <a:r>
              <a:rPr b="0" i="0" lang="en-US" sz="1400" u="none" cap="none" strike="noStrike">
                <a:solidFill>
                  <a:srgbClr val="424242"/>
                </a:solidFill>
                <a:latin typeface="Roboto"/>
                <a:ea typeface="Roboto"/>
                <a:cs typeface="Roboto"/>
                <a:sym typeface="Roboto"/>
              </a:rPr>
              <a:t>Pencarian menggunakan tag</a:t>
            </a:r>
            <a:endParaRPr b="0" i="0" sz="1400" u="none" cap="none" strike="noStrike">
              <a:solidFill>
                <a:srgbClr val="000000"/>
              </a:solidFill>
              <a:latin typeface="Arial"/>
              <a:ea typeface="Arial"/>
              <a:cs typeface="Arial"/>
              <a:sym typeface="Arial"/>
            </a:endParaRPr>
          </a:p>
        </p:txBody>
      </p:sp>
      <p:sp>
        <p:nvSpPr>
          <p:cNvPr id="607" name="Google Shape;607;p4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3"/>
          <p:cNvSpPr txBox="1"/>
          <p:nvPr/>
        </p:nvSpPr>
        <p:spPr>
          <a:xfrm>
            <a:off x="-707950" y="32370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3" name="Google Shape;613;p43"/>
          <p:cNvSpPr/>
          <p:nvPr/>
        </p:nvSpPr>
        <p:spPr>
          <a:xfrm>
            <a:off x="331181" y="323703"/>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Monitor/ Log</a:t>
            </a:r>
            <a:endParaRPr b="1" i="0" sz="1800" u="none" cap="none" strike="noStrike">
              <a:solidFill>
                <a:srgbClr val="002060"/>
              </a:solidFill>
              <a:latin typeface="Arial"/>
              <a:ea typeface="Arial"/>
              <a:cs typeface="Arial"/>
              <a:sym typeface="Arial"/>
            </a:endParaRPr>
          </a:p>
        </p:txBody>
      </p:sp>
      <p:sp>
        <p:nvSpPr>
          <p:cNvPr id="614" name="Google Shape;614;p43"/>
          <p:cNvSpPr/>
          <p:nvPr/>
        </p:nvSpPr>
        <p:spPr>
          <a:xfrm>
            <a:off x="668324" y="960708"/>
            <a:ext cx="7963924" cy="271147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import android.util.Log;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424242"/>
                </a:solidFill>
                <a:latin typeface="Courier New"/>
                <a:ea typeface="Courier New"/>
                <a:cs typeface="Courier New"/>
                <a:sym typeface="Courier New"/>
              </a:rPr>
              <a:t>// Use class name as tag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424242"/>
                </a:solidFill>
                <a:latin typeface="Courier New"/>
                <a:ea typeface="Courier New"/>
                <a:cs typeface="Courier New"/>
                <a:sym typeface="Courier New"/>
              </a:rPr>
              <a:t>private static final String TAG =   </a:t>
            </a:r>
            <a:br>
              <a:rPr b="0" i="0" lang="en-US" sz="1800" u="none" cap="none" strike="noStrike">
                <a:solidFill>
                  <a:srgbClr val="424242"/>
                </a:solidFill>
                <a:latin typeface="Courier New"/>
                <a:ea typeface="Courier New"/>
                <a:cs typeface="Courier New"/>
                <a:sym typeface="Courier New"/>
              </a:rPr>
            </a:br>
            <a:r>
              <a:rPr b="0" i="0" lang="en-US" sz="1800" u="none" cap="none" strike="noStrike">
                <a:solidFill>
                  <a:srgbClr val="424242"/>
                </a:solidFill>
                <a:latin typeface="Courier New"/>
                <a:ea typeface="Courier New"/>
                <a:cs typeface="Courier New"/>
                <a:sym typeface="Courier New"/>
              </a:rPr>
              <a:t>    MainActivity.class.getSimpleName();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Show message in Android Monitor, logcat pane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Log.log-level(TAG, "Message");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Log.d(TAG, “Creating the URI…”);</a:t>
            </a:r>
            <a:endParaRPr b="0" i="0" sz="1400" u="none" cap="none" strike="noStrike">
              <a:solidFill>
                <a:srgbClr val="000000"/>
              </a:solidFill>
              <a:latin typeface="Arial"/>
              <a:ea typeface="Arial"/>
              <a:cs typeface="Arial"/>
              <a:sym typeface="Arial"/>
            </a:endParaRPr>
          </a:p>
        </p:txBody>
      </p:sp>
      <p:sp>
        <p:nvSpPr>
          <p:cNvPr id="615" name="Google Shape;615;p4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1" name="Google Shape;621;p44"/>
          <p:cNvSpPr/>
          <p:nvPr/>
        </p:nvSpPr>
        <p:spPr>
          <a:xfrm>
            <a:off x="331181" y="30005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Pencil Project</a:t>
            </a:r>
            <a:endParaRPr b="1" i="0" sz="1800" u="none" cap="none" strike="noStrike">
              <a:solidFill>
                <a:srgbClr val="002060"/>
              </a:solidFill>
              <a:latin typeface="Arial"/>
              <a:ea typeface="Arial"/>
              <a:cs typeface="Arial"/>
              <a:sym typeface="Arial"/>
            </a:endParaRPr>
          </a:p>
        </p:txBody>
      </p:sp>
      <p:sp>
        <p:nvSpPr>
          <p:cNvPr id="622" name="Google Shape;622;p44"/>
          <p:cNvSpPr/>
          <p:nvPr/>
        </p:nvSpPr>
        <p:spPr>
          <a:xfrm>
            <a:off x="4572000" y="1017299"/>
            <a:ext cx="4219552" cy="203128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Pencil adalah sebuah aplikasi perangkat lunak open source yang di gunakan untuk membuat desain UI (User Interface).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Pencil juga tersedia untuk berbagai sistem operasi seperti Linux, Windows, dan MacOS.</a:t>
            </a:r>
            <a:endParaRPr b="0" i="0" sz="1400" u="none" cap="none" strike="noStrike">
              <a:solidFill>
                <a:srgbClr val="000000"/>
              </a:solidFill>
              <a:latin typeface="Arial"/>
              <a:ea typeface="Arial"/>
              <a:cs typeface="Arial"/>
              <a:sym typeface="Arial"/>
            </a:endParaRPr>
          </a:p>
        </p:txBody>
      </p:sp>
      <p:pic>
        <p:nvPicPr>
          <p:cNvPr id="623" name="Google Shape;623;p44"/>
          <p:cNvPicPr preferRelativeResize="0"/>
          <p:nvPr/>
        </p:nvPicPr>
        <p:blipFill rotWithShape="1">
          <a:blip r:embed="rId3">
            <a:alphaModFix/>
          </a:blip>
          <a:srcRect b="0" l="0" r="0" t="0"/>
          <a:stretch/>
        </p:blipFill>
        <p:spPr>
          <a:xfrm>
            <a:off x="695983" y="1125461"/>
            <a:ext cx="3876018" cy="2573289"/>
          </a:xfrm>
          <a:prstGeom prst="rect">
            <a:avLst/>
          </a:prstGeom>
          <a:noFill/>
          <a:ln>
            <a:noFill/>
          </a:ln>
        </p:spPr>
      </p:pic>
      <p:sp>
        <p:nvSpPr>
          <p:cNvPr id="624" name="Google Shape;624;p4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5"/>
          <p:cNvSpPr txBox="1"/>
          <p:nvPr/>
        </p:nvSpPr>
        <p:spPr>
          <a:xfrm>
            <a:off x="-707950" y="31582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30" name="Google Shape;630;p45"/>
          <p:cNvSpPr/>
          <p:nvPr/>
        </p:nvSpPr>
        <p:spPr>
          <a:xfrm>
            <a:off x="331181" y="315821"/>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XAMPP</a:t>
            </a:r>
            <a:endParaRPr b="1" i="0" sz="1800" u="none" cap="none" strike="noStrike">
              <a:solidFill>
                <a:srgbClr val="002060"/>
              </a:solidFill>
              <a:latin typeface="Arial"/>
              <a:ea typeface="Arial"/>
              <a:cs typeface="Arial"/>
              <a:sym typeface="Arial"/>
            </a:endParaRPr>
          </a:p>
        </p:txBody>
      </p:sp>
      <p:sp>
        <p:nvSpPr>
          <p:cNvPr id="631" name="Google Shape;631;p45"/>
          <p:cNvSpPr/>
          <p:nvPr/>
        </p:nvSpPr>
        <p:spPr>
          <a:xfrm>
            <a:off x="4572000" y="1033065"/>
            <a:ext cx="4219552" cy="34162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XAMPP adalah perangkat yang menggabungkan tiga aplikasi kedalam satu paket, yaitu Apache, MySQL, dan PHPMyAdmin.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Fungsi XAMPP sendiri adalah sebagai server yang berdiri sendiri (localhost), yang terdiri beberapa program antara lain : Apache HTTP Server, MySQL database, dan penerjemah bahasa yang ditulis dengan bahasa pemrograman PHP dan Perl.</a:t>
            </a:r>
            <a:endParaRPr b="0" i="0" sz="1400" u="none" cap="none" strike="noStrike">
              <a:solidFill>
                <a:srgbClr val="000000"/>
              </a:solidFill>
              <a:latin typeface="Arial"/>
              <a:ea typeface="Arial"/>
              <a:cs typeface="Arial"/>
              <a:sym typeface="Arial"/>
            </a:endParaRPr>
          </a:p>
        </p:txBody>
      </p:sp>
      <p:pic>
        <p:nvPicPr>
          <p:cNvPr id="632" name="Google Shape;632;p45"/>
          <p:cNvPicPr preferRelativeResize="0"/>
          <p:nvPr/>
        </p:nvPicPr>
        <p:blipFill rotWithShape="1">
          <a:blip r:embed="rId3">
            <a:alphaModFix/>
          </a:blip>
          <a:srcRect b="0" l="0" r="0" t="0"/>
          <a:stretch/>
        </p:blipFill>
        <p:spPr>
          <a:xfrm>
            <a:off x="695982" y="1033065"/>
            <a:ext cx="3887810" cy="2221606"/>
          </a:xfrm>
          <a:prstGeom prst="rect">
            <a:avLst/>
          </a:prstGeom>
          <a:noFill/>
          <a:ln>
            <a:noFill/>
          </a:ln>
        </p:spPr>
      </p:pic>
      <p:sp>
        <p:nvSpPr>
          <p:cNvPr id="633" name="Google Shape;633;p4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6"/>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39" name="Google Shape;639;p46"/>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XAMPP</a:t>
            </a:r>
            <a:endParaRPr b="1" i="0" sz="1800" u="none" cap="none" strike="noStrike">
              <a:solidFill>
                <a:srgbClr val="002060"/>
              </a:solidFill>
              <a:latin typeface="Arial"/>
              <a:ea typeface="Arial"/>
              <a:cs typeface="Arial"/>
              <a:sym typeface="Arial"/>
            </a:endParaRPr>
          </a:p>
        </p:txBody>
      </p:sp>
      <p:pic>
        <p:nvPicPr>
          <p:cNvPr id="640" name="Google Shape;640;p46"/>
          <p:cNvPicPr preferRelativeResize="0"/>
          <p:nvPr/>
        </p:nvPicPr>
        <p:blipFill rotWithShape="1">
          <a:blip r:embed="rId3">
            <a:alphaModFix/>
          </a:blip>
          <a:srcRect b="0" l="0" r="0" t="0"/>
          <a:stretch/>
        </p:blipFill>
        <p:spPr>
          <a:xfrm>
            <a:off x="1448735" y="977608"/>
            <a:ext cx="6246529" cy="4086427"/>
          </a:xfrm>
          <a:prstGeom prst="rect">
            <a:avLst/>
          </a:prstGeom>
          <a:noFill/>
          <a:ln>
            <a:noFill/>
          </a:ln>
        </p:spPr>
      </p:pic>
      <p:sp>
        <p:nvSpPr>
          <p:cNvPr id="641" name="Google Shape;641;p4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7"/>
          <p:cNvSpPr txBox="1"/>
          <p:nvPr/>
        </p:nvSpPr>
        <p:spPr>
          <a:xfrm>
            <a:off x="-707950" y="-12561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7" name="Google Shape;647;p47"/>
          <p:cNvSpPr/>
          <p:nvPr/>
        </p:nvSpPr>
        <p:spPr>
          <a:xfrm>
            <a:off x="695982" y="330291"/>
            <a:ext cx="7963924"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Buka web browser (Chrome/firefox/yang lainnya) lalu ketikan </a:t>
            </a:r>
            <a:r>
              <a:rPr b="0" i="0" lang="en-US" sz="1800" u="none" cap="none" strike="noStrike">
                <a:solidFill>
                  <a:srgbClr val="000000"/>
                </a:solidFill>
                <a:latin typeface="Courier New"/>
                <a:ea typeface="Courier New"/>
                <a:cs typeface="Courier New"/>
                <a:sym typeface="Courier New"/>
              </a:rPr>
              <a:t>“localhost/phpmyadmin</a:t>
            </a:r>
            <a:r>
              <a:rPr b="0" i="0" lang="en-US" sz="1800" u="none" cap="none" strike="noStrike">
                <a:solidFill>
                  <a:srgbClr val="000000"/>
                </a:solidFill>
                <a:latin typeface="Arial"/>
                <a:ea typeface="Arial"/>
                <a:cs typeface="Arial"/>
                <a:sym typeface="Arial"/>
              </a:rPr>
              <a:t>” pada Url</a:t>
            </a:r>
            <a:endParaRPr b="0" i="0" sz="1800" u="none" cap="none" strike="noStrike">
              <a:solidFill>
                <a:srgbClr val="000000"/>
              </a:solidFill>
              <a:latin typeface="Arial"/>
              <a:ea typeface="Arial"/>
              <a:cs typeface="Arial"/>
              <a:sym typeface="Arial"/>
            </a:endParaRPr>
          </a:p>
        </p:txBody>
      </p:sp>
      <p:pic>
        <p:nvPicPr>
          <p:cNvPr id="648" name="Google Shape;648;p47"/>
          <p:cNvPicPr preferRelativeResize="0"/>
          <p:nvPr/>
        </p:nvPicPr>
        <p:blipFill rotWithShape="1">
          <a:blip r:embed="rId3">
            <a:alphaModFix/>
          </a:blip>
          <a:srcRect b="0" l="0" r="0" t="0"/>
          <a:stretch/>
        </p:blipFill>
        <p:spPr>
          <a:xfrm>
            <a:off x="1061256" y="947950"/>
            <a:ext cx="7137468" cy="3826250"/>
          </a:xfrm>
          <a:prstGeom prst="rect">
            <a:avLst/>
          </a:prstGeom>
          <a:noFill/>
          <a:ln>
            <a:noFill/>
          </a:ln>
        </p:spPr>
      </p:pic>
      <p:sp>
        <p:nvSpPr>
          <p:cNvPr id="649" name="Google Shape;649;p47"/>
          <p:cNvSpPr txBox="1"/>
          <p:nvPr/>
        </p:nvSpPr>
        <p:spPr>
          <a:xfrm>
            <a:off x="0" y="4774200"/>
            <a:ext cx="9453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4" name="Google Shape;264;p2"/>
          <p:cNvSpPr/>
          <p:nvPr/>
        </p:nvSpPr>
        <p:spPr>
          <a:xfrm>
            <a:off x="370280" y="415317"/>
            <a:ext cx="6436155"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Laporan Praktikum</a:t>
            </a:r>
            <a:endParaRPr b="1" i="0" sz="2400" u="none" cap="none" strike="noStrike">
              <a:solidFill>
                <a:srgbClr val="002060"/>
              </a:solidFill>
              <a:latin typeface="Arial"/>
              <a:ea typeface="Arial"/>
              <a:cs typeface="Arial"/>
              <a:sym typeface="Arial"/>
            </a:endParaRPr>
          </a:p>
        </p:txBody>
      </p:sp>
      <p:sp>
        <p:nvSpPr>
          <p:cNvPr id="265" name="Google Shape;265;p2"/>
          <p:cNvSpPr/>
          <p:nvPr/>
        </p:nvSpPr>
        <p:spPr>
          <a:xfrm>
            <a:off x="331180" y="876953"/>
            <a:ext cx="2886408" cy="3323946"/>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Tulis di medium.com, beri MINIMAL 5 gambar screenshot dan penjelasan sebanyak 500 kata.</a:t>
            </a:r>
            <a:endParaRPr/>
          </a:p>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Gambar lebih dari 5 dan penjelasan lebih dari 500 kata tidak menambah nilai.</a:t>
            </a:r>
            <a:endParaRPr/>
          </a:p>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Format laporan berupa tutorial listikal. </a:t>
            </a:r>
            <a:endParaRPr/>
          </a:p>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Paragraf terakhir ditambahkan tulisan “Program Studi Teknologi Informasi Universitas Tidar”</a:t>
            </a:r>
            <a:endParaRPr/>
          </a:p>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Isi formulir pengumpulan </a:t>
            </a:r>
            <a:r>
              <a:rPr b="0" i="0" lang="en-US" sz="1200" u="sng" cap="none" strike="noStrike">
                <a:solidFill>
                  <a:srgbClr val="1155CC"/>
                </a:solidFill>
                <a:latin typeface="Arial"/>
                <a:ea typeface="Arial"/>
                <a:cs typeface="Arial"/>
                <a:sym typeface="Arial"/>
                <a:hlinkClick r:id="rId3">
                  <a:extLst>
                    <a:ext uri="{A12FA001-AC4F-418D-AE19-62706E023703}">
                      <ahyp:hlinkClr val="tx"/>
                    </a:ext>
                  </a:extLst>
                </a:hlinkClick>
              </a:rPr>
              <a:t>https://docs.google.com/forms/d/e/1FAIpQLSe2Xr0vB4JLqOkajm9J6yZK-FmTKy3Wh-x8zCxMwArXxxaaQA/viewform?usp=sharing</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pic>
        <p:nvPicPr>
          <p:cNvPr id="266" name="Google Shape;266;p2"/>
          <p:cNvPicPr preferRelativeResize="0"/>
          <p:nvPr/>
        </p:nvPicPr>
        <p:blipFill rotWithShape="1">
          <a:blip r:embed="rId4">
            <a:alphaModFix/>
          </a:blip>
          <a:srcRect b="0" l="0" r="0" t="0"/>
          <a:stretch/>
        </p:blipFill>
        <p:spPr>
          <a:xfrm>
            <a:off x="4851304" y="498845"/>
            <a:ext cx="2835156" cy="388258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8"/>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5" name="Google Shape;655;p48"/>
          <p:cNvSpPr/>
          <p:nvPr/>
        </p:nvSpPr>
        <p:spPr>
          <a:xfrm>
            <a:off x="331181" y="300055"/>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Server HTTP Apache atau Server Web/WWW Apache</a:t>
            </a:r>
            <a:endParaRPr b="1" i="0" sz="1800" u="none" cap="none" strike="noStrike">
              <a:solidFill>
                <a:srgbClr val="002060"/>
              </a:solidFill>
              <a:latin typeface="Arial"/>
              <a:ea typeface="Arial"/>
              <a:cs typeface="Arial"/>
              <a:sym typeface="Arial"/>
            </a:endParaRPr>
          </a:p>
        </p:txBody>
      </p:sp>
      <p:pic>
        <p:nvPicPr>
          <p:cNvPr id="656" name="Google Shape;656;p48"/>
          <p:cNvPicPr preferRelativeResize="0"/>
          <p:nvPr/>
        </p:nvPicPr>
        <p:blipFill rotWithShape="1">
          <a:blip r:embed="rId3">
            <a:alphaModFix/>
          </a:blip>
          <a:srcRect b="0" l="0" r="0" t="0"/>
          <a:stretch/>
        </p:blipFill>
        <p:spPr>
          <a:xfrm>
            <a:off x="667205" y="1256314"/>
            <a:ext cx="3904795" cy="2150241"/>
          </a:xfrm>
          <a:prstGeom prst="rect">
            <a:avLst/>
          </a:prstGeom>
          <a:noFill/>
          <a:ln>
            <a:noFill/>
          </a:ln>
        </p:spPr>
      </p:pic>
      <p:sp>
        <p:nvSpPr>
          <p:cNvPr id="657" name="Google Shape;657;p48"/>
          <p:cNvSpPr/>
          <p:nvPr/>
        </p:nvSpPr>
        <p:spPr>
          <a:xfrm>
            <a:off x="4572000" y="1033018"/>
            <a:ext cx="4276165" cy="313932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Server HTTP Apache atau Server Web/WWW Apache adalah server web yang dapat dijalankan di banyak sistem operasi seperti (Unix, BSD, Linux, Microsoft Windows dan Novell Netware serta platform lainnya) yang berguna untuk melayani dan memfungsikan situs web.</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Protokol yang digunakan untuk melayani fasilitas web/www ini menggunakan HTTP.</a:t>
            </a:r>
            <a:endParaRPr b="0" i="0" sz="1400" u="none" cap="none" strike="noStrike">
              <a:solidFill>
                <a:srgbClr val="000000"/>
              </a:solidFill>
              <a:latin typeface="Arial"/>
              <a:ea typeface="Arial"/>
              <a:cs typeface="Arial"/>
              <a:sym typeface="Arial"/>
            </a:endParaRPr>
          </a:p>
        </p:txBody>
      </p:sp>
      <p:sp>
        <p:nvSpPr>
          <p:cNvPr id="658" name="Google Shape;658;p4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9"/>
          <p:cNvSpPr txBox="1"/>
          <p:nvPr/>
        </p:nvSpPr>
        <p:spPr>
          <a:xfrm>
            <a:off x="-707950" y="28428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4" name="Google Shape;664;p49"/>
          <p:cNvSpPr/>
          <p:nvPr/>
        </p:nvSpPr>
        <p:spPr>
          <a:xfrm>
            <a:off x="331181" y="284288"/>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MySql</a:t>
            </a:r>
            <a:endParaRPr b="1" i="0" sz="1800" u="none" cap="none" strike="noStrike">
              <a:solidFill>
                <a:srgbClr val="002060"/>
              </a:solidFill>
              <a:latin typeface="Arial"/>
              <a:ea typeface="Arial"/>
              <a:cs typeface="Arial"/>
              <a:sym typeface="Arial"/>
            </a:endParaRPr>
          </a:p>
        </p:txBody>
      </p:sp>
      <p:sp>
        <p:nvSpPr>
          <p:cNvPr id="665" name="Google Shape;665;p49"/>
          <p:cNvSpPr/>
          <p:nvPr/>
        </p:nvSpPr>
        <p:spPr>
          <a:xfrm>
            <a:off x="4572000" y="1017251"/>
            <a:ext cx="4276165" cy="369331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MySQL adalah sebuah perangkat lunak sistem manajemen basis data SQL atau DBMS yang multithread, multi-user, dengan sekitar 6 juta instalasi di seluruh dunia.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MySQL AB membuat MySQL tersedia sebagai perangkat lunak gratis dibawah lisensi GNU General Public License (GPL), tetapi mereka juga menjual dibawah lisensi komersial untuk kasus-kasus dimana penggunaannya tidak cocok dengan penggunaan GPL.</a:t>
            </a:r>
            <a:endParaRPr b="0" i="0" sz="1400" u="none" cap="none" strike="noStrike">
              <a:solidFill>
                <a:srgbClr val="000000"/>
              </a:solidFill>
              <a:latin typeface="Arial"/>
              <a:ea typeface="Arial"/>
              <a:cs typeface="Arial"/>
              <a:sym typeface="Arial"/>
            </a:endParaRPr>
          </a:p>
        </p:txBody>
      </p:sp>
      <p:pic>
        <p:nvPicPr>
          <p:cNvPr id="666" name="Google Shape;666;p49"/>
          <p:cNvPicPr preferRelativeResize="0"/>
          <p:nvPr/>
        </p:nvPicPr>
        <p:blipFill rotWithShape="1">
          <a:blip r:embed="rId3">
            <a:alphaModFix/>
          </a:blip>
          <a:srcRect b="0" l="0" r="0" t="0"/>
          <a:stretch/>
        </p:blipFill>
        <p:spPr>
          <a:xfrm>
            <a:off x="654166" y="1135181"/>
            <a:ext cx="3917834" cy="2020950"/>
          </a:xfrm>
          <a:prstGeom prst="rect">
            <a:avLst/>
          </a:prstGeom>
          <a:noFill/>
          <a:ln>
            <a:noFill/>
          </a:ln>
        </p:spPr>
      </p:pic>
      <p:sp>
        <p:nvSpPr>
          <p:cNvPr id="667" name="Google Shape;667;p4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3" name="Google Shape;673;p50"/>
          <p:cNvSpPr/>
          <p:nvPr/>
        </p:nvSpPr>
        <p:spPr>
          <a:xfrm>
            <a:off x="331181" y="30005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MySql</a:t>
            </a:r>
            <a:endParaRPr b="1" i="0" sz="1800" u="none" cap="none" strike="noStrike">
              <a:solidFill>
                <a:srgbClr val="002060"/>
              </a:solidFill>
              <a:latin typeface="Arial"/>
              <a:ea typeface="Arial"/>
              <a:cs typeface="Arial"/>
              <a:sym typeface="Arial"/>
            </a:endParaRPr>
          </a:p>
        </p:txBody>
      </p:sp>
      <p:sp>
        <p:nvSpPr>
          <p:cNvPr id="674" name="Google Shape;674;p50"/>
          <p:cNvSpPr/>
          <p:nvPr/>
        </p:nvSpPr>
        <p:spPr>
          <a:xfrm>
            <a:off x="4572000" y="1033018"/>
            <a:ext cx="4276165" cy="230832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PHP: Hypertext Preprocessor adalah bahasa skrip yang dapat ditanamkan atau disisipkan ke dalam HTML.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PHP banyak dipakai untuk memprogram situs web dinamis.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PHP dapat digunakan untuk membangun sebuah CMS (Content Management System).</a:t>
            </a:r>
            <a:endParaRPr b="0" i="0" sz="1400" u="none" cap="none" strike="noStrike">
              <a:solidFill>
                <a:srgbClr val="000000"/>
              </a:solidFill>
              <a:latin typeface="Arial"/>
              <a:ea typeface="Arial"/>
              <a:cs typeface="Arial"/>
              <a:sym typeface="Arial"/>
            </a:endParaRPr>
          </a:p>
        </p:txBody>
      </p:sp>
      <p:pic>
        <p:nvPicPr>
          <p:cNvPr id="675" name="Google Shape;675;p50"/>
          <p:cNvPicPr preferRelativeResize="0"/>
          <p:nvPr/>
        </p:nvPicPr>
        <p:blipFill rotWithShape="1">
          <a:blip r:embed="rId3">
            <a:alphaModFix/>
          </a:blip>
          <a:srcRect b="0" l="0" r="0" t="0"/>
          <a:stretch/>
        </p:blipFill>
        <p:spPr>
          <a:xfrm>
            <a:off x="393934" y="1033018"/>
            <a:ext cx="4076268" cy="2863261"/>
          </a:xfrm>
          <a:prstGeom prst="rect">
            <a:avLst/>
          </a:prstGeom>
          <a:noFill/>
          <a:ln>
            <a:noFill/>
          </a:ln>
        </p:spPr>
      </p:pic>
      <p:sp>
        <p:nvSpPr>
          <p:cNvPr id="676" name="Google Shape;676;p5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1"/>
          <p:cNvSpPr txBox="1"/>
          <p:nvPr/>
        </p:nvSpPr>
        <p:spPr>
          <a:xfrm>
            <a:off x="-707950" y="23699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2" name="Google Shape;682;p51"/>
          <p:cNvSpPr/>
          <p:nvPr/>
        </p:nvSpPr>
        <p:spPr>
          <a:xfrm>
            <a:off x="331181" y="23699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GIT</a:t>
            </a:r>
            <a:endParaRPr b="1" i="0" sz="1800" u="none" cap="none" strike="noStrike">
              <a:solidFill>
                <a:srgbClr val="002060"/>
              </a:solidFill>
              <a:latin typeface="Arial"/>
              <a:ea typeface="Arial"/>
              <a:cs typeface="Arial"/>
              <a:sym typeface="Arial"/>
            </a:endParaRPr>
          </a:p>
        </p:txBody>
      </p:sp>
      <p:sp>
        <p:nvSpPr>
          <p:cNvPr id="683" name="Google Shape;683;p51"/>
          <p:cNvSpPr/>
          <p:nvPr/>
        </p:nvSpPr>
        <p:spPr>
          <a:xfrm>
            <a:off x="4572000" y="378633"/>
            <a:ext cx="4276200" cy="42474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Git adalah version control system yang digunakan para developer untuk mengembangkan software secara bersama-bersama.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Fungsi utama git yaitu mengatur versi dari source code program dengan memberikan tanda baris dan code mana yang ditambah atau diganti.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Pada git dapat memberikan komentar pada source code yang telah ditambah/diubah, hal ini mempermudah developer lain untuk tahu  kendala apa yang dialami developer lain.</a:t>
            </a:r>
            <a:endParaRPr b="0" i="0" sz="1400" u="none" cap="none" strike="noStrike">
              <a:solidFill>
                <a:srgbClr val="000000"/>
              </a:solidFill>
              <a:latin typeface="Arial"/>
              <a:ea typeface="Arial"/>
              <a:cs typeface="Arial"/>
              <a:sym typeface="Arial"/>
            </a:endParaRPr>
          </a:p>
        </p:txBody>
      </p:sp>
      <p:pic>
        <p:nvPicPr>
          <p:cNvPr id="684" name="Google Shape;684;p51"/>
          <p:cNvPicPr preferRelativeResize="0"/>
          <p:nvPr/>
        </p:nvPicPr>
        <p:blipFill rotWithShape="1">
          <a:blip r:embed="rId3">
            <a:alphaModFix/>
          </a:blip>
          <a:srcRect b="0" l="0" r="0" t="0"/>
          <a:stretch/>
        </p:blipFill>
        <p:spPr>
          <a:xfrm>
            <a:off x="695982" y="780111"/>
            <a:ext cx="3499792" cy="2333194"/>
          </a:xfrm>
          <a:prstGeom prst="rect">
            <a:avLst/>
          </a:prstGeom>
          <a:noFill/>
          <a:ln>
            <a:noFill/>
          </a:ln>
        </p:spPr>
      </p:pic>
      <p:sp>
        <p:nvSpPr>
          <p:cNvPr id="685" name="Google Shape;685;p5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2"/>
          <p:cNvSpPr txBox="1"/>
          <p:nvPr/>
        </p:nvSpPr>
        <p:spPr>
          <a:xfrm>
            <a:off x="-707950" y="22911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91" name="Google Shape;691;p52"/>
          <p:cNvSpPr/>
          <p:nvPr/>
        </p:nvSpPr>
        <p:spPr>
          <a:xfrm>
            <a:off x="331181" y="229111"/>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Sublime Text 3</a:t>
            </a:r>
            <a:endParaRPr b="1" i="0" sz="1800" u="none" cap="none" strike="noStrike">
              <a:solidFill>
                <a:srgbClr val="002060"/>
              </a:solidFill>
              <a:latin typeface="Arial"/>
              <a:ea typeface="Arial"/>
              <a:cs typeface="Arial"/>
              <a:sym typeface="Arial"/>
            </a:endParaRPr>
          </a:p>
        </p:txBody>
      </p:sp>
      <p:sp>
        <p:nvSpPr>
          <p:cNvPr id="692" name="Google Shape;692;p52"/>
          <p:cNvSpPr/>
          <p:nvPr/>
        </p:nvSpPr>
        <p:spPr>
          <a:xfrm>
            <a:off x="4627775" y="370749"/>
            <a:ext cx="4276200" cy="42474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Sublime Text adalah aplikasi editor untuk kode dan teks  yang dapat berjalan diberbagai platform Operating System dengan menggunakan teknologi Phyton API.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Sublime  Text  mendukung  berbagai  bahasa  pemrograman  dan  mampu menyajikan fitur  syntax  highlight  hampir di semua bahasa pemrograman yang didukung  ataupun  dikembangkan  oleh  komunitas  seperti;  C,  C++,  C#,  CSS,  D, Dylan,  Erlang,  HTML, Perl, PHP, Python, R,  Ruby, SQL, dan lain-lain.</a:t>
            </a:r>
            <a:endParaRPr b="0" i="0" sz="1400" u="none" cap="none" strike="noStrike">
              <a:solidFill>
                <a:srgbClr val="000000"/>
              </a:solidFill>
              <a:latin typeface="Arial"/>
              <a:ea typeface="Arial"/>
              <a:cs typeface="Arial"/>
              <a:sym typeface="Arial"/>
            </a:endParaRPr>
          </a:p>
        </p:txBody>
      </p:sp>
      <p:pic>
        <p:nvPicPr>
          <p:cNvPr id="693" name="Google Shape;693;p52"/>
          <p:cNvPicPr preferRelativeResize="0"/>
          <p:nvPr/>
        </p:nvPicPr>
        <p:blipFill rotWithShape="1">
          <a:blip r:embed="rId3">
            <a:alphaModFix/>
          </a:blip>
          <a:srcRect b="0" l="0" r="0" t="0"/>
          <a:stretch/>
        </p:blipFill>
        <p:spPr>
          <a:xfrm>
            <a:off x="695982" y="962074"/>
            <a:ext cx="3774654" cy="1887327"/>
          </a:xfrm>
          <a:prstGeom prst="rect">
            <a:avLst/>
          </a:prstGeom>
          <a:noFill/>
          <a:ln>
            <a:noFill/>
          </a:ln>
        </p:spPr>
      </p:pic>
      <p:sp>
        <p:nvSpPr>
          <p:cNvPr id="694" name="Google Shape;694;p5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3"/>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0" name="Google Shape;700;p53"/>
          <p:cNvSpPr/>
          <p:nvPr/>
        </p:nvSpPr>
        <p:spPr>
          <a:xfrm>
            <a:off x="331181" y="30005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DB Browser for SQLite</a:t>
            </a:r>
            <a:endParaRPr b="1" i="0" sz="1800" u="none" cap="none" strike="noStrike">
              <a:solidFill>
                <a:srgbClr val="002060"/>
              </a:solidFill>
              <a:latin typeface="Arial"/>
              <a:ea typeface="Arial"/>
              <a:cs typeface="Arial"/>
              <a:sym typeface="Arial"/>
            </a:endParaRPr>
          </a:p>
        </p:txBody>
      </p:sp>
      <p:sp>
        <p:nvSpPr>
          <p:cNvPr id="701" name="Google Shape;701;p53"/>
          <p:cNvSpPr/>
          <p:nvPr/>
        </p:nvSpPr>
        <p:spPr>
          <a:xfrm>
            <a:off x="4572000" y="300043"/>
            <a:ext cx="4276200" cy="39702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 Browser for SQLite (DB4S) adalah aplikasi open source yang berkualitas tinggi berbasis visual untuk membuat, mendesain, dan mengedit file database yang kompatibel dengan SQLite.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DB4S digunakan untuk pengguna dan pengembang yang ingin membuat, mencari, dan mengedit basis data.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DB4S menggunakan antarmuka seperti spreadsheet yang sudah familiar, dan perintah SQL yang mudah untuk dipahami.</a:t>
            </a:r>
            <a:endParaRPr b="0" i="0" sz="1400" u="none" cap="none" strike="noStrike">
              <a:solidFill>
                <a:srgbClr val="000000"/>
              </a:solidFill>
              <a:latin typeface="Arial"/>
              <a:ea typeface="Arial"/>
              <a:cs typeface="Arial"/>
              <a:sym typeface="Arial"/>
            </a:endParaRPr>
          </a:p>
        </p:txBody>
      </p:sp>
      <p:pic>
        <p:nvPicPr>
          <p:cNvPr id="702" name="Google Shape;702;p53"/>
          <p:cNvPicPr preferRelativeResize="0"/>
          <p:nvPr/>
        </p:nvPicPr>
        <p:blipFill rotWithShape="1">
          <a:blip r:embed="rId3">
            <a:alphaModFix/>
          </a:blip>
          <a:srcRect b="11113" l="5211" r="6152" t="1612"/>
          <a:stretch/>
        </p:blipFill>
        <p:spPr>
          <a:xfrm>
            <a:off x="695982" y="948537"/>
            <a:ext cx="3876018" cy="3374415"/>
          </a:xfrm>
          <a:prstGeom prst="rect">
            <a:avLst/>
          </a:prstGeom>
          <a:noFill/>
          <a:ln>
            <a:noFill/>
          </a:ln>
        </p:spPr>
      </p:pic>
      <p:sp>
        <p:nvSpPr>
          <p:cNvPr id="703" name="Google Shape;703;p5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4"/>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9" name="Google Shape;709;p54"/>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DB Browser for SQLite</a:t>
            </a:r>
            <a:endParaRPr b="1" i="0" sz="1800" u="none" cap="none" strike="noStrike">
              <a:solidFill>
                <a:srgbClr val="002060"/>
              </a:solidFill>
              <a:latin typeface="Arial"/>
              <a:ea typeface="Arial"/>
              <a:cs typeface="Arial"/>
              <a:sym typeface="Arial"/>
            </a:endParaRPr>
          </a:p>
        </p:txBody>
      </p:sp>
      <p:sp>
        <p:nvSpPr>
          <p:cNvPr id="710" name="Google Shape;710;p54"/>
          <p:cNvSpPr/>
          <p:nvPr/>
        </p:nvSpPr>
        <p:spPr>
          <a:xfrm>
            <a:off x="4572000" y="268537"/>
            <a:ext cx="4276200" cy="39702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 Browser for SQLite (DB4S) adalah aplikasi open source yang berkualitas tinggi berbasis visual untuk membuat, mendesain, dan mengedit file database yang kompatibel dengan SQLite.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DB4S digunakan untuk pengguna dan pengembang yang ingin membuat, mencari, dan mengedit basis data.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DB4S menggunakan antarmuka seperti spreadsheet yang sudah familiar, dan perintah SQL yang mudah untuk dipahami.</a:t>
            </a:r>
            <a:endParaRPr b="0" i="0" sz="1400" u="none" cap="none" strike="noStrike">
              <a:solidFill>
                <a:srgbClr val="000000"/>
              </a:solidFill>
              <a:latin typeface="Arial"/>
              <a:ea typeface="Arial"/>
              <a:cs typeface="Arial"/>
              <a:sym typeface="Arial"/>
            </a:endParaRPr>
          </a:p>
        </p:txBody>
      </p:sp>
      <p:pic>
        <p:nvPicPr>
          <p:cNvPr id="711" name="Google Shape;711;p54"/>
          <p:cNvPicPr preferRelativeResize="0"/>
          <p:nvPr/>
        </p:nvPicPr>
        <p:blipFill rotWithShape="1">
          <a:blip r:embed="rId3">
            <a:alphaModFix/>
          </a:blip>
          <a:srcRect b="11113" l="5211" r="6152" t="1612"/>
          <a:stretch/>
        </p:blipFill>
        <p:spPr>
          <a:xfrm>
            <a:off x="695982" y="917006"/>
            <a:ext cx="3876018" cy="3374415"/>
          </a:xfrm>
          <a:prstGeom prst="rect">
            <a:avLst/>
          </a:prstGeom>
          <a:noFill/>
          <a:ln>
            <a:noFill/>
          </a:ln>
        </p:spPr>
      </p:pic>
      <p:sp>
        <p:nvSpPr>
          <p:cNvPr id="712" name="Google Shape;712;p5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5"/>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8" name="Google Shape;718;p55"/>
          <p:cNvSpPr/>
          <p:nvPr/>
        </p:nvSpPr>
        <p:spPr>
          <a:xfrm>
            <a:off x="331181" y="300055"/>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Topik Silabus</a:t>
            </a:r>
            <a:endParaRPr b="0" i="0" sz="2800" u="none" cap="none" strike="noStrike">
              <a:solidFill>
                <a:srgbClr val="243A62"/>
              </a:solidFill>
              <a:latin typeface="Arial"/>
              <a:ea typeface="Arial"/>
              <a:cs typeface="Arial"/>
              <a:sym typeface="Arial"/>
            </a:endParaRPr>
          </a:p>
        </p:txBody>
      </p:sp>
      <p:sp>
        <p:nvSpPr>
          <p:cNvPr id="719" name="Google Shape;719;p55"/>
          <p:cNvSpPr/>
          <p:nvPr/>
        </p:nvSpPr>
        <p:spPr>
          <a:xfrm>
            <a:off x="331180" y="1603771"/>
            <a:ext cx="8464028" cy="1015622"/>
          </a:xfrm>
          <a:prstGeom prst="rect">
            <a:avLst/>
          </a:prstGeom>
          <a:noFill/>
          <a:ln>
            <a:noFill/>
          </a:ln>
        </p:spPr>
        <p:txBody>
          <a:bodyPr anchorCtr="0" anchor="t" bIns="45700" lIns="91425" spcFirstLastPara="1" rIns="91425" wrap="square" tIns="45700">
            <a:spAutoFit/>
          </a:bodyPr>
          <a:lstStyle/>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Hanken Grotesk"/>
                <a:ea typeface="Hanken Grotesk"/>
                <a:cs typeface="Hanken Grotesk"/>
                <a:sym typeface="Hanken Grotesk"/>
              </a:rPr>
              <a:t>Instalasi Android Studio adalah langkah awal yang penting untuk pengembangan aplikasi Android.</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Hanken Grotesk"/>
                <a:ea typeface="Hanken Grotesk"/>
                <a:cs typeface="Hanken Grotesk"/>
                <a:sym typeface="Hanken Grotesk"/>
              </a:rPr>
              <a:t>Pemahaman konsep-konsep seperti JDK, JRE, dan JVM penting dalam pengembangan Java dan Android.</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0" name="Google Shape;720;p55"/>
          <p:cNvSpPr/>
          <p:nvPr/>
        </p:nvSpPr>
        <p:spPr>
          <a:xfrm>
            <a:off x="331180" y="1142106"/>
            <a:ext cx="565021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Kesimpulan Pertemuan 1</a:t>
            </a:r>
            <a:endParaRPr b="0" i="0" sz="1400" u="none" cap="none" strike="noStrike">
              <a:solidFill>
                <a:srgbClr val="000000"/>
              </a:solidFill>
              <a:latin typeface="Arial"/>
              <a:ea typeface="Arial"/>
              <a:cs typeface="Arial"/>
              <a:sym typeface="Arial"/>
            </a:endParaRPr>
          </a:p>
        </p:txBody>
      </p:sp>
      <p:sp>
        <p:nvSpPr>
          <p:cNvPr id="721" name="Google Shape;721;p5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27" name="Google Shape;727;p56"/>
          <p:cNvSpPr/>
          <p:nvPr/>
        </p:nvSpPr>
        <p:spPr>
          <a:xfrm>
            <a:off x="331181" y="244876"/>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Referensi</a:t>
            </a:r>
            <a:endParaRPr b="0" i="0" sz="2800" u="none" cap="none" strike="noStrike">
              <a:solidFill>
                <a:srgbClr val="243A62"/>
              </a:solidFill>
              <a:latin typeface="Arial"/>
              <a:ea typeface="Arial"/>
              <a:cs typeface="Arial"/>
              <a:sym typeface="Arial"/>
            </a:endParaRPr>
          </a:p>
        </p:txBody>
      </p:sp>
      <p:sp>
        <p:nvSpPr>
          <p:cNvPr id="728" name="Google Shape;728;p56"/>
          <p:cNvSpPr/>
          <p:nvPr/>
        </p:nvSpPr>
        <p:spPr>
          <a:xfrm>
            <a:off x="331180" y="876953"/>
            <a:ext cx="8464028" cy="56322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2060"/>
                </a:solidFill>
                <a:latin typeface="Courier New"/>
                <a:ea typeface="Courier New"/>
                <a:cs typeface="Courier New"/>
                <a:sym typeface="Courier New"/>
              </a:rPr>
              <a:t>“  “, Java </a:t>
            </a:r>
            <a:r>
              <a:rPr b="0" baseline="30000" i="0" lang="en-US" sz="1800" u="none" cap="none" strike="noStrike">
                <a:solidFill>
                  <a:srgbClr val="002060"/>
                </a:solidFill>
                <a:latin typeface="Courier New"/>
                <a:ea typeface="Courier New"/>
                <a:cs typeface="Courier New"/>
                <a:sym typeface="Courier New"/>
              </a:rPr>
              <a:t>TM</a:t>
            </a:r>
            <a:r>
              <a:rPr b="0" i="0" lang="en-US" sz="1800" u="none" cap="none" strike="noStrike">
                <a:solidFill>
                  <a:srgbClr val="002060"/>
                </a:solidFill>
                <a:latin typeface="Courier New"/>
                <a:ea typeface="Courier New"/>
                <a:cs typeface="Courier New"/>
                <a:sym typeface="Courier New"/>
              </a:rPr>
              <a:t> Programming Language, Oracle America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2060"/>
                </a:solidFill>
                <a:latin typeface="Courier New"/>
                <a:ea typeface="Courier New"/>
                <a:cs typeface="Courier New"/>
                <a:sym typeface="Courier New"/>
              </a:rPr>
              <a:t>Android Cook Book, McGraw-Hill/Osborne, 2013</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2060"/>
                </a:solidFill>
                <a:latin typeface="Courier New"/>
                <a:ea typeface="Courier New"/>
                <a:cs typeface="Courier New"/>
                <a:sym typeface="Courier New"/>
              </a:rPr>
              <a:t>Herbert Schildt, </a:t>
            </a:r>
            <a:r>
              <a:rPr b="0" i="1" lang="en-US" sz="1800" u="none" cap="none" strike="noStrike">
                <a:solidFill>
                  <a:srgbClr val="002060"/>
                </a:solidFill>
                <a:latin typeface="Courier New"/>
                <a:ea typeface="Courier New"/>
                <a:cs typeface="Courier New"/>
                <a:sym typeface="Courier New"/>
              </a:rPr>
              <a:t>Java2 : A beginner’s Guide, </a:t>
            </a:r>
            <a:r>
              <a:rPr b="0" i="0" lang="en-US" sz="1800" u="none" cap="none" strike="noStrike">
                <a:solidFill>
                  <a:srgbClr val="002060"/>
                </a:solidFill>
                <a:latin typeface="Courier New"/>
                <a:ea typeface="Courier New"/>
                <a:cs typeface="Courier New"/>
                <a:sym typeface="Courier New"/>
              </a:rPr>
              <a:t> Second Edition, McGraw-Hill/Osborne</a:t>
            </a:r>
            <a:endParaRPr b="0" i="0" sz="1800" u="none" cap="none" strike="noStrike">
              <a:solidFill>
                <a:srgbClr val="002060"/>
              </a:solidFill>
              <a:latin typeface="Courier New"/>
              <a:ea typeface="Courier New"/>
              <a:cs typeface="Courier New"/>
              <a:sym typeface="Courier New"/>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2060"/>
                </a:solidFill>
                <a:latin typeface="Courier New"/>
                <a:ea typeface="Courier New"/>
                <a:cs typeface="Courier New"/>
                <a:sym typeface="Courier New"/>
              </a:rPr>
              <a:t>Matthew Mathias, Swift Programming, 2nd edition, Big Nerd Ranch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2060"/>
                </a:solidFill>
                <a:latin typeface="Courier New"/>
                <a:ea typeface="Courier New"/>
                <a:cs typeface="Courier New"/>
                <a:sym typeface="Courier New"/>
              </a:rPr>
              <a:t>https://developer.apple.com/library/archive/referencelibrary/GettingStarted/DevelopiOSAppsSwift/index.html/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sng" cap="none" strike="noStrike">
                <a:solidFill>
                  <a:srgbClr val="002060"/>
                </a:solidFill>
                <a:latin typeface="Courier New"/>
                <a:ea typeface="Courier New"/>
                <a:cs typeface="Courier New"/>
                <a:sym typeface="Courier New"/>
              </a:rPr>
              <a:t>https://developer.android.com/topic/libraries/architecture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sng" cap="none" strike="noStrike">
                <a:solidFill>
                  <a:srgbClr val="002060"/>
                </a:solidFill>
                <a:latin typeface="Courier New"/>
                <a:ea typeface="Courier New"/>
                <a:cs typeface="Courier New"/>
                <a:sym typeface="Courier New"/>
              </a:rPr>
              <a:t>https://www.oracle.com/technetwork/java/javase/overview/index.html</a:t>
            </a:r>
            <a:endParaRPr b="0" i="0" sz="1800" u="none" cap="none" strike="noStrike">
              <a:solidFill>
                <a:srgbClr val="002060"/>
              </a:solidFill>
              <a:latin typeface="Courier New"/>
              <a:ea typeface="Courier New"/>
              <a:cs typeface="Courier New"/>
              <a:sym typeface="Courier New"/>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sp>
        <p:nvSpPr>
          <p:cNvPr id="729" name="Google Shape;729;p5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3" name="Shape 733"/>
        <p:cNvGrpSpPr/>
        <p:nvPr/>
      </p:nvGrpSpPr>
      <p:grpSpPr>
        <a:xfrm>
          <a:off x="0" y="0"/>
          <a:ext cx="0" cy="0"/>
          <a:chOff x="0" y="0"/>
          <a:chExt cx="0" cy="0"/>
        </a:xfrm>
      </p:grpSpPr>
      <p:sp>
        <p:nvSpPr>
          <p:cNvPr id="734" name="Google Shape;734;g333a48f99fe_1_82"/>
          <p:cNvSpPr txBox="1"/>
          <p:nvPr/>
        </p:nvSpPr>
        <p:spPr>
          <a:xfrm>
            <a:off x="762900" y="1795950"/>
            <a:ext cx="4236900" cy="7758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000"/>
              <a:buFont typeface="Poppins SemiBold"/>
              <a:buNone/>
            </a:pPr>
            <a:r>
              <a:rPr b="1" i="0" lang="en-US" sz="4500" u="none" cap="none" strike="noStrike">
                <a:solidFill>
                  <a:schemeClr val="lt1"/>
                </a:solidFill>
                <a:latin typeface="Poppins SemiBold"/>
                <a:ea typeface="Poppins SemiBold"/>
                <a:cs typeface="Poppins SemiBold"/>
                <a:sym typeface="Poppins SemiBold"/>
              </a:rPr>
              <a:t>Terima Kasih</a:t>
            </a:r>
            <a:endParaRPr b="1" i="0" sz="4500" u="none" cap="none" strike="noStrike">
              <a:solidFill>
                <a:schemeClr val="lt1"/>
              </a:solidFill>
              <a:latin typeface="Poppins SemiBold"/>
              <a:ea typeface="Poppins SemiBold"/>
              <a:cs typeface="Poppins SemiBold"/>
              <a:sym typeface="Poppins SemiBold"/>
            </a:endParaRPr>
          </a:p>
        </p:txBody>
      </p:sp>
      <p:pic>
        <p:nvPicPr>
          <p:cNvPr id="735" name="Google Shape;735;g333a48f99fe_1_82"/>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736" name="Google Shape;736;g333a48f99fe_1_82"/>
          <p:cNvPicPr preferRelativeResize="0"/>
          <p:nvPr/>
        </p:nvPicPr>
        <p:blipFill rotWithShape="1">
          <a:blip r:embed="rId5">
            <a:alphaModFix/>
          </a:blip>
          <a:srcRect b="0" l="0" r="0" t="0"/>
          <a:stretch/>
        </p:blipFill>
        <p:spPr>
          <a:xfrm>
            <a:off x="4211612" y="1551374"/>
            <a:ext cx="2996469" cy="2686606"/>
          </a:xfrm>
          <a:prstGeom prst="rect">
            <a:avLst/>
          </a:prstGeom>
          <a:noFill/>
          <a:ln>
            <a:noFill/>
          </a:ln>
        </p:spPr>
      </p:pic>
      <p:pic>
        <p:nvPicPr>
          <p:cNvPr id="737" name="Google Shape;737;g333a48f99fe_1_82"/>
          <p:cNvPicPr preferRelativeResize="0"/>
          <p:nvPr/>
        </p:nvPicPr>
        <p:blipFill rotWithShape="1">
          <a:blip r:embed="rId6">
            <a:alphaModFix/>
          </a:blip>
          <a:srcRect b="0" l="0" r="0" t="0"/>
          <a:stretch/>
        </p:blipFill>
        <p:spPr>
          <a:xfrm>
            <a:off x="184650" y="122400"/>
            <a:ext cx="1347656" cy="952838"/>
          </a:xfrm>
          <a:prstGeom prst="rect">
            <a:avLst/>
          </a:prstGeom>
          <a:noFill/>
          <a:ln>
            <a:noFill/>
          </a:ln>
        </p:spPr>
      </p:pic>
      <p:grpSp>
        <p:nvGrpSpPr>
          <p:cNvPr id="738" name="Google Shape;738;g333a48f99fe_1_82"/>
          <p:cNvGrpSpPr/>
          <p:nvPr/>
        </p:nvGrpSpPr>
        <p:grpSpPr>
          <a:xfrm>
            <a:off x="2625147" y="206522"/>
            <a:ext cx="712275" cy="728165"/>
            <a:chOff x="2655627" y="285750"/>
            <a:chExt cx="712275" cy="728165"/>
          </a:xfrm>
        </p:grpSpPr>
        <p:sp>
          <p:nvSpPr>
            <p:cNvPr id="739" name="Google Shape;739;g333a48f99fe_1_82"/>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40" name="Google Shape;740;g333a48f99fe_1_82"/>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2" name="Google Shape;272;p4"/>
          <p:cNvSpPr/>
          <p:nvPr/>
        </p:nvSpPr>
        <p:spPr>
          <a:xfrm>
            <a:off x="385906" y="415326"/>
            <a:ext cx="5650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Review Aplikasi</a:t>
            </a:r>
            <a:endParaRPr b="0" i="0" sz="2400" u="none" cap="none" strike="noStrike">
              <a:solidFill>
                <a:srgbClr val="002060"/>
              </a:solidFill>
              <a:latin typeface="Arial"/>
              <a:ea typeface="Arial"/>
              <a:cs typeface="Arial"/>
              <a:sym typeface="Arial"/>
            </a:endParaRPr>
          </a:p>
        </p:txBody>
      </p:sp>
      <p:sp>
        <p:nvSpPr>
          <p:cNvPr id="273" name="Google Shape;273;p4"/>
          <p:cNvSpPr/>
          <p:nvPr/>
        </p:nvSpPr>
        <p:spPr>
          <a:xfrm>
            <a:off x="331180" y="876953"/>
            <a:ext cx="8463900" cy="8263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JDK</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JRE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Android Studio</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Git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Sublime Text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XAMPP</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Pencil</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DB Browser for SQLite</a:t>
            </a:r>
            <a:endParaRPr b="0" i="0" sz="1400" u="none" cap="none" strike="noStrike">
              <a:solidFill>
                <a:srgbClr val="000000"/>
              </a:solidFill>
              <a:latin typeface="Arial"/>
              <a:ea typeface="Arial"/>
              <a:cs typeface="Arial"/>
              <a:sym typeface="Arial"/>
            </a:endParaRPr>
          </a:p>
          <a:p>
            <a:pPr indent="-228600" lvl="0" marL="3429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 name="Google Shape;274;p4"/>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0" name="Google Shape;280;p5"/>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Apa Itu Java Development Kit (JDK)?</a:t>
            </a:r>
            <a:endParaRPr b="0" i="0" sz="2000" u="none" cap="none" strike="noStrike">
              <a:solidFill>
                <a:srgbClr val="002060"/>
              </a:solidFill>
              <a:latin typeface="Arial"/>
              <a:ea typeface="Arial"/>
              <a:cs typeface="Arial"/>
              <a:sym typeface="Arial"/>
            </a:endParaRPr>
          </a:p>
        </p:txBody>
      </p:sp>
      <p:sp>
        <p:nvSpPr>
          <p:cNvPr id="281" name="Google Shape;281;p5"/>
          <p:cNvSpPr/>
          <p:nvPr/>
        </p:nvSpPr>
        <p:spPr>
          <a:xfrm>
            <a:off x="4572000" y="746347"/>
            <a:ext cx="4223208" cy="646326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Java Development Kit </a:t>
            </a:r>
            <a:r>
              <a:rPr b="0" i="0" lang="en-US" sz="1800" u="none" cap="none" strike="noStrike">
                <a:solidFill>
                  <a:srgbClr val="000000"/>
                </a:solidFill>
                <a:latin typeface="Arial"/>
                <a:ea typeface="Arial"/>
                <a:cs typeface="Arial"/>
                <a:sym typeface="Arial"/>
              </a:rPr>
              <a:t>atau disingkat </a:t>
            </a:r>
            <a:r>
              <a:rPr b="1" i="0" lang="en-US" sz="1800" u="none" cap="none" strike="noStrike">
                <a:solidFill>
                  <a:srgbClr val="FF0000"/>
                </a:solidFill>
                <a:latin typeface="Arial"/>
                <a:ea typeface="Arial"/>
                <a:cs typeface="Arial"/>
                <a:sym typeface="Arial"/>
              </a:rPr>
              <a:t>JDK </a:t>
            </a:r>
            <a:r>
              <a:rPr b="0" i="0" lang="en-US" sz="1800" u="none" cap="none" strike="noStrike">
                <a:solidFill>
                  <a:srgbClr val="000000"/>
                </a:solidFill>
                <a:latin typeface="Arial"/>
                <a:ea typeface="Arial"/>
                <a:cs typeface="Arial"/>
                <a:sym typeface="Arial"/>
              </a:rPr>
              <a:t>merupakan alat yang digunakan untuk mengkompilasi file dengan ekstensi </a:t>
            </a:r>
            <a:r>
              <a:rPr b="0" i="0" lang="en-US" sz="1800" u="none" cap="none" strike="noStrike">
                <a:solidFill>
                  <a:srgbClr val="000000"/>
                </a:solidFill>
                <a:latin typeface="Courier New"/>
                <a:ea typeface="Courier New"/>
                <a:cs typeface="Courier New"/>
                <a:sym typeface="Courier New"/>
              </a:rPr>
              <a:t>.java </a:t>
            </a:r>
            <a:r>
              <a:rPr b="0" i="0" lang="en-US" sz="1800" u="none" cap="none" strike="noStrike">
                <a:solidFill>
                  <a:srgbClr val="000000"/>
                </a:solidFill>
                <a:latin typeface="Arial"/>
                <a:ea typeface="Arial"/>
                <a:cs typeface="Arial"/>
                <a:sym typeface="Arial"/>
              </a:rPr>
              <a:t>menjadi </a:t>
            </a:r>
            <a:r>
              <a:rPr b="0" i="0" lang="en-US" sz="1800" u="none" cap="none" strike="noStrike">
                <a:solidFill>
                  <a:srgbClr val="000000"/>
                </a:solidFill>
                <a:latin typeface="Courier New"/>
                <a:ea typeface="Courier New"/>
                <a:cs typeface="Courier New"/>
                <a:sym typeface="Courier New"/>
              </a:rPr>
              <a:t>.class.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File hasil kompilasi dari </a:t>
            </a:r>
            <a:r>
              <a:rPr b="1" i="0" lang="en-US" sz="1800" u="none" cap="none" strike="noStrike">
                <a:solidFill>
                  <a:srgbClr val="000000"/>
                </a:solidFill>
                <a:latin typeface="Arial"/>
                <a:ea typeface="Arial"/>
                <a:cs typeface="Arial"/>
                <a:sym typeface="Arial"/>
              </a:rPr>
              <a:t>JDK</a:t>
            </a:r>
            <a:r>
              <a:rPr b="0" i="0" lang="en-US" sz="1800" u="none" cap="none" strike="noStrike">
                <a:solidFill>
                  <a:srgbClr val="000000"/>
                </a:solidFill>
                <a:latin typeface="Arial"/>
                <a:ea typeface="Arial"/>
                <a:cs typeface="Arial"/>
                <a:sym typeface="Arial"/>
              </a:rPr>
              <a:t> hampir mustahil dibaca manusia karena merupakan rangkaian bytecode java yang sangat rumit namun dengan mudah dapat dibaca oleh mesin.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82" name="Google Shape;282;p5"/>
          <p:cNvPicPr preferRelativeResize="0"/>
          <p:nvPr/>
        </p:nvPicPr>
        <p:blipFill rotWithShape="1">
          <a:blip r:embed="rId3">
            <a:alphaModFix/>
          </a:blip>
          <a:srcRect b="0" l="0" r="0" t="0"/>
          <a:stretch/>
        </p:blipFill>
        <p:spPr>
          <a:xfrm>
            <a:off x="695982" y="746347"/>
            <a:ext cx="3876018" cy="1908581"/>
          </a:xfrm>
          <a:prstGeom prst="rect">
            <a:avLst/>
          </a:prstGeom>
          <a:noFill/>
          <a:ln>
            <a:noFill/>
          </a:ln>
        </p:spPr>
      </p:pic>
      <p:sp>
        <p:nvSpPr>
          <p:cNvPr id="283" name="Google Shape;283;p5"/>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9" name="Google Shape;289;p6"/>
          <p:cNvSpPr/>
          <p:nvPr/>
        </p:nvSpPr>
        <p:spPr>
          <a:xfrm>
            <a:off x="331181" y="24487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Apa Itu Java Development Kit (JDK)?</a:t>
            </a:r>
            <a:endParaRPr b="0" i="0" sz="2000" u="none" cap="none" strike="noStrike">
              <a:solidFill>
                <a:srgbClr val="002060"/>
              </a:solidFill>
              <a:latin typeface="Arial"/>
              <a:ea typeface="Arial"/>
              <a:cs typeface="Arial"/>
              <a:sym typeface="Arial"/>
            </a:endParaRPr>
          </a:p>
        </p:txBody>
      </p:sp>
      <p:sp>
        <p:nvSpPr>
          <p:cNvPr id="290" name="Google Shape;290;p6"/>
          <p:cNvSpPr/>
          <p:nvPr/>
        </p:nvSpPr>
        <p:spPr>
          <a:xfrm>
            <a:off x="4572000" y="746347"/>
            <a:ext cx="4223208" cy="507827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Java Runtime Environment </a:t>
            </a:r>
            <a:r>
              <a:rPr b="0" i="0" lang="en-US" sz="1800" u="none" cap="none" strike="noStrike">
                <a:solidFill>
                  <a:srgbClr val="000000"/>
                </a:solidFill>
                <a:latin typeface="Arial"/>
                <a:ea typeface="Arial"/>
                <a:cs typeface="Arial"/>
                <a:sym typeface="Arial"/>
              </a:rPr>
              <a:t>atau </a:t>
            </a:r>
            <a:r>
              <a:rPr b="1" i="0" lang="en-US" sz="1800" u="none" cap="none" strike="noStrike">
                <a:solidFill>
                  <a:srgbClr val="FF0000"/>
                </a:solidFill>
                <a:latin typeface="Arial"/>
                <a:ea typeface="Arial"/>
                <a:cs typeface="Arial"/>
                <a:sym typeface="Arial"/>
              </a:rPr>
              <a:t>JRE </a:t>
            </a:r>
            <a:r>
              <a:rPr b="0" i="0" lang="en-US" sz="1800" u="none" cap="none" strike="noStrike">
                <a:solidFill>
                  <a:srgbClr val="000000"/>
                </a:solidFill>
                <a:latin typeface="Arial"/>
                <a:ea typeface="Arial"/>
                <a:cs typeface="Arial"/>
                <a:sym typeface="Arial"/>
              </a:rPr>
              <a:t>digunakan untuk menyediakan lingkungan agar dapat mengeksekusi program yang terbuat dari Java.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000000"/>
                </a:solidFill>
                <a:latin typeface="Arial"/>
                <a:ea typeface="Arial"/>
                <a:cs typeface="Arial"/>
                <a:sym typeface="Arial"/>
              </a:rPr>
              <a:t>JRE</a:t>
            </a:r>
            <a:r>
              <a:rPr b="0" i="0" lang="en-US" sz="1800" u="none" cap="none" strike="noStrike">
                <a:solidFill>
                  <a:srgbClr val="000000"/>
                </a:solidFill>
                <a:latin typeface="Arial"/>
                <a:ea typeface="Arial"/>
                <a:cs typeface="Arial"/>
                <a:sym typeface="Arial"/>
              </a:rPr>
              <a:t> menyediakan seperangkat libraries serta file lain yang digunakan JVM saat runtime atau dengan kata lain JRE merupakan implementasi dari JVM itu sendiri.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91" name="Google Shape;291;p6"/>
          <p:cNvPicPr preferRelativeResize="0"/>
          <p:nvPr/>
        </p:nvPicPr>
        <p:blipFill rotWithShape="1">
          <a:blip r:embed="rId3">
            <a:alphaModFix/>
          </a:blip>
          <a:srcRect b="0" l="0" r="0" t="0"/>
          <a:stretch/>
        </p:blipFill>
        <p:spPr>
          <a:xfrm>
            <a:off x="695982" y="746347"/>
            <a:ext cx="3876018" cy="1908581"/>
          </a:xfrm>
          <a:prstGeom prst="rect">
            <a:avLst/>
          </a:prstGeom>
          <a:noFill/>
          <a:ln>
            <a:noFill/>
          </a:ln>
        </p:spPr>
      </p:pic>
      <p:sp>
        <p:nvSpPr>
          <p:cNvPr id="292" name="Google Shape;292;p6"/>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8" name="Google Shape;298;p7"/>
          <p:cNvSpPr/>
          <p:nvPr/>
        </p:nvSpPr>
        <p:spPr>
          <a:xfrm>
            <a:off x="331181" y="221228"/>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Java VIrtual Machine (JVM)</a:t>
            </a:r>
            <a:endParaRPr b="0" i="0" sz="2400" u="none" cap="none" strike="noStrike">
              <a:solidFill>
                <a:srgbClr val="002060"/>
              </a:solidFill>
              <a:latin typeface="Arial"/>
              <a:ea typeface="Arial"/>
              <a:cs typeface="Arial"/>
              <a:sym typeface="Arial"/>
            </a:endParaRPr>
          </a:p>
        </p:txBody>
      </p:sp>
      <p:sp>
        <p:nvSpPr>
          <p:cNvPr id="299" name="Google Shape;299;p7"/>
          <p:cNvSpPr/>
          <p:nvPr/>
        </p:nvSpPr>
        <p:spPr>
          <a:xfrm>
            <a:off x="4572000" y="746347"/>
            <a:ext cx="4223208" cy="563227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JVM (Java VIrtual Machine) </a:t>
            </a:r>
            <a:r>
              <a:rPr b="0" i="0" lang="en-US" sz="1800" u="none" cap="none" strike="noStrike">
                <a:solidFill>
                  <a:srgbClr val="000000"/>
                </a:solidFill>
                <a:latin typeface="Arial"/>
                <a:ea typeface="Arial"/>
                <a:cs typeface="Arial"/>
                <a:sym typeface="Arial"/>
              </a:rPr>
              <a:t>adalah mechine abstract dengan spesifikasi tertentu yang menyediakan lingkungan untuk runtime / menjalankan bytecode dari Java.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JVM tersedia untuk banyak platform hardware maupun software. Bytecode Java yang dikompilasi oleh JDK bukan merupakan bytecode native yang langsung dapat dimengerti oleh Operating System, untuk itu JVM hadir sebagai ‘jubir’ yang akan menjembatani antara OS dengan bytecode java.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00" name="Google Shape;300;p7"/>
          <p:cNvPicPr preferRelativeResize="0"/>
          <p:nvPr/>
        </p:nvPicPr>
        <p:blipFill rotWithShape="1">
          <a:blip r:embed="rId3">
            <a:alphaModFix/>
          </a:blip>
          <a:srcRect b="0" l="0" r="0" t="0"/>
          <a:stretch/>
        </p:blipFill>
        <p:spPr>
          <a:xfrm>
            <a:off x="695982" y="746347"/>
            <a:ext cx="3876018" cy="2180261"/>
          </a:xfrm>
          <a:prstGeom prst="rect">
            <a:avLst/>
          </a:prstGeom>
          <a:noFill/>
          <a:ln>
            <a:noFill/>
          </a:ln>
        </p:spPr>
      </p:pic>
      <p:sp>
        <p:nvSpPr>
          <p:cNvPr id="301" name="Google Shape;301;p7"/>
          <p:cNvSpPr txBox="1"/>
          <p:nvPr/>
        </p:nvSpPr>
        <p:spPr>
          <a:xfrm>
            <a:off x="0" y="4774200"/>
            <a:ext cx="34878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